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6"/>
  </p:notesMasterIdLst>
  <p:handoutMasterIdLst>
    <p:handoutMasterId r:id="rId17"/>
  </p:handoutMasterIdLst>
  <p:sldIdLst>
    <p:sldId id="256" r:id="rId2"/>
    <p:sldId id="257" r:id="rId3"/>
    <p:sldId id="259" r:id="rId4"/>
    <p:sldId id="258" r:id="rId5"/>
    <p:sldId id="262" r:id="rId6"/>
    <p:sldId id="264" r:id="rId7"/>
    <p:sldId id="267" r:id="rId8"/>
    <p:sldId id="261" r:id="rId9"/>
    <p:sldId id="270" r:id="rId10"/>
    <p:sldId id="271" r:id="rId11"/>
    <p:sldId id="272" r:id="rId12"/>
    <p:sldId id="265" r:id="rId13"/>
    <p:sldId id="269" r:id="rId14"/>
    <p:sldId id="266" r:id="rId15"/>
  </p:sldIdLst>
  <p:sldSz cx="18288000" cy="10287000"/>
  <p:notesSz cx="6858000" cy="9144000"/>
  <p:embeddedFontLst>
    <p:embeddedFont>
      <p:font typeface="Bitter Bold" panose="020B0604020202020204" charset="0"/>
      <p:regular r:id="rId18"/>
    </p:embeddedFont>
    <p:embeddedFont>
      <p:font typeface="DM Sa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EC56C7-9BE9-4997-B0E3-9FC1BD80868F}" type="doc">
      <dgm:prSet loTypeId="urn:microsoft.com/office/officeart/2005/8/layout/bProcess4" loCatId="process" qsTypeId="urn:microsoft.com/office/officeart/2005/8/quickstyle/simple1" qsCatId="simple" csTypeId="urn:microsoft.com/office/officeart/2005/8/colors/accent1_2" csCatId="accent1"/>
      <dgm:spPr/>
      <dgm:t>
        <a:bodyPr/>
        <a:lstStyle/>
        <a:p>
          <a:endParaRPr lang="en-US"/>
        </a:p>
      </dgm:t>
    </dgm:pt>
    <dgm:pt modelId="{C8EF214E-7BB3-4089-90E2-B4CB54AD2CAC}">
      <dgm:prSet/>
      <dgm:spPr/>
      <dgm:t>
        <a:bodyPr/>
        <a:lstStyle/>
        <a:p>
          <a:r>
            <a:rPr lang="en-US" b="0" i="0" dirty="0"/>
            <a:t>Empirical validation of adaptive negotiation strategies within multi-agent systems.</a:t>
          </a:r>
          <a:endParaRPr lang="en-US" dirty="0"/>
        </a:p>
      </dgm:t>
    </dgm:pt>
    <dgm:pt modelId="{ED474F93-684D-4E03-8EC2-E42FE6C50AB5}" type="parTrans" cxnId="{D4581AB8-672B-4B8E-ADB2-9B0F353FBF77}">
      <dgm:prSet/>
      <dgm:spPr/>
      <dgm:t>
        <a:bodyPr/>
        <a:lstStyle/>
        <a:p>
          <a:endParaRPr lang="en-US"/>
        </a:p>
      </dgm:t>
    </dgm:pt>
    <dgm:pt modelId="{976C1F26-8ADD-40DD-9B85-D7C0D21B368D}" type="sibTrans" cxnId="{D4581AB8-672B-4B8E-ADB2-9B0F353FBF77}">
      <dgm:prSet/>
      <dgm:spPr/>
      <dgm:t>
        <a:bodyPr/>
        <a:lstStyle/>
        <a:p>
          <a:endParaRPr lang="en-US"/>
        </a:p>
      </dgm:t>
    </dgm:pt>
    <dgm:pt modelId="{D9586266-99E0-4D5E-95C3-0B92362CD1B2}">
      <dgm:prSet/>
      <dgm:spPr/>
      <dgm:t>
        <a:bodyPr/>
        <a:lstStyle/>
        <a:p>
          <a:r>
            <a:rPr lang="en-US" b="0" i="0"/>
            <a:t>Experiments with varying deadlines and initial offer values yielded key insights.</a:t>
          </a:r>
          <a:endParaRPr lang="en-US"/>
        </a:p>
      </dgm:t>
    </dgm:pt>
    <dgm:pt modelId="{A1867F37-EFD1-47B2-862B-FAA0CCD4F71D}" type="parTrans" cxnId="{CEE0A2A8-88F2-44D8-B9AF-1F5626C153BD}">
      <dgm:prSet/>
      <dgm:spPr/>
      <dgm:t>
        <a:bodyPr/>
        <a:lstStyle/>
        <a:p>
          <a:endParaRPr lang="en-US"/>
        </a:p>
      </dgm:t>
    </dgm:pt>
    <dgm:pt modelId="{BA9FC781-D17F-4782-8A94-A7AE6A9F83F1}" type="sibTrans" cxnId="{CEE0A2A8-88F2-44D8-B9AF-1F5626C153BD}">
      <dgm:prSet/>
      <dgm:spPr/>
      <dgm:t>
        <a:bodyPr/>
        <a:lstStyle/>
        <a:p>
          <a:endParaRPr lang="en-US"/>
        </a:p>
      </dgm:t>
    </dgm:pt>
    <dgm:pt modelId="{DAEE0F36-3A66-4B3A-8021-2B2564E8D841}">
      <dgm:prSet/>
      <dgm:spPr/>
      <dgm:t>
        <a:bodyPr/>
        <a:lstStyle/>
        <a:p>
          <a:r>
            <a:rPr lang="en-US" b="0" i="0"/>
            <a:t>Confirmation of the effectiveness of adaptive tactics in negotiation processes.</a:t>
          </a:r>
          <a:endParaRPr lang="en-US"/>
        </a:p>
      </dgm:t>
    </dgm:pt>
    <dgm:pt modelId="{081AF78E-5FAB-4634-B543-77BEA5A4CE9F}" type="parTrans" cxnId="{80EA08BB-CC7A-433E-B524-0F8A5005EE94}">
      <dgm:prSet/>
      <dgm:spPr/>
      <dgm:t>
        <a:bodyPr/>
        <a:lstStyle/>
        <a:p>
          <a:endParaRPr lang="en-US"/>
        </a:p>
      </dgm:t>
    </dgm:pt>
    <dgm:pt modelId="{ECEAF4B4-8557-4A55-904D-C75DE0AD76BE}" type="sibTrans" cxnId="{80EA08BB-CC7A-433E-B524-0F8A5005EE94}">
      <dgm:prSet/>
      <dgm:spPr/>
      <dgm:t>
        <a:bodyPr/>
        <a:lstStyle/>
        <a:p>
          <a:endParaRPr lang="en-US"/>
        </a:p>
      </dgm:t>
    </dgm:pt>
    <dgm:pt modelId="{4612228D-6D92-43D0-BE7F-7BC435CC0028}">
      <dgm:prSet/>
      <dgm:spPr/>
      <dgm:t>
        <a:bodyPr/>
        <a:lstStyle/>
        <a:p>
          <a:r>
            <a:rPr lang="en-US" b="0" i="0"/>
            <a:t>Importance of responsiveness to environmental changes highlighted.</a:t>
          </a:r>
          <a:endParaRPr lang="en-US"/>
        </a:p>
      </dgm:t>
    </dgm:pt>
    <dgm:pt modelId="{06794594-93F8-4FFD-B41B-607F16DAA5BF}" type="parTrans" cxnId="{1F572C2A-0243-4D4B-B7AD-AC785D709510}">
      <dgm:prSet/>
      <dgm:spPr/>
      <dgm:t>
        <a:bodyPr/>
        <a:lstStyle/>
        <a:p>
          <a:endParaRPr lang="en-US"/>
        </a:p>
      </dgm:t>
    </dgm:pt>
    <dgm:pt modelId="{F3043949-15D6-4BCE-BF32-EE7E1E8F9AE9}" type="sibTrans" cxnId="{1F572C2A-0243-4D4B-B7AD-AC785D709510}">
      <dgm:prSet/>
      <dgm:spPr/>
      <dgm:t>
        <a:bodyPr/>
        <a:lstStyle/>
        <a:p>
          <a:endParaRPr lang="en-US"/>
        </a:p>
      </dgm:t>
    </dgm:pt>
    <dgm:pt modelId="{5B8CEEC6-00B1-4C4A-A13B-B09829FA6803}">
      <dgm:prSet/>
      <dgm:spPr/>
      <dgm:t>
        <a:bodyPr/>
        <a:lstStyle/>
        <a:p>
          <a:r>
            <a:rPr lang="en-US" b="0" i="0"/>
            <a:t>Impact of initial offers on the number of deals made and utility gained.</a:t>
          </a:r>
          <a:endParaRPr lang="en-US"/>
        </a:p>
      </dgm:t>
    </dgm:pt>
    <dgm:pt modelId="{7CCD6900-BC27-4DAB-9052-EA0C2415F603}" type="parTrans" cxnId="{964BF1F1-BDEF-4E09-8408-2487D76AD9E9}">
      <dgm:prSet/>
      <dgm:spPr/>
      <dgm:t>
        <a:bodyPr/>
        <a:lstStyle/>
        <a:p>
          <a:endParaRPr lang="en-US"/>
        </a:p>
      </dgm:t>
    </dgm:pt>
    <dgm:pt modelId="{2F951B05-A706-4A73-99FF-967F4CE28CE7}" type="sibTrans" cxnId="{964BF1F1-BDEF-4E09-8408-2487D76AD9E9}">
      <dgm:prSet/>
      <dgm:spPr/>
      <dgm:t>
        <a:bodyPr/>
        <a:lstStyle/>
        <a:p>
          <a:endParaRPr lang="en-US"/>
        </a:p>
      </dgm:t>
    </dgm:pt>
    <dgm:pt modelId="{5DD701AE-980C-4EB6-BEDB-41635D115912}">
      <dgm:prSet/>
      <dgm:spPr/>
      <dgm:t>
        <a:bodyPr/>
        <a:lstStyle/>
        <a:p>
          <a:r>
            <a:rPr lang="en-US" b="0" i="0"/>
            <a:t>Support for hypotheses regarding short-term deadlines and negotiation tactics.</a:t>
          </a:r>
          <a:endParaRPr lang="en-US"/>
        </a:p>
      </dgm:t>
    </dgm:pt>
    <dgm:pt modelId="{01272B99-2CD9-441D-B80F-F9E1E49ED9FD}" type="parTrans" cxnId="{662D3252-F50A-4890-AA41-9F6F89C19D89}">
      <dgm:prSet/>
      <dgm:spPr/>
      <dgm:t>
        <a:bodyPr/>
        <a:lstStyle/>
        <a:p>
          <a:endParaRPr lang="en-US"/>
        </a:p>
      </dgm:t>
    </dgm:pt>
    <dgm:pt modelId="{BD748497-0256-43BB-B12D-1AC7177BEAF3}" type="sibTrans" cxnId="{662D3252-F50A-4890-AA41-9F6F89C19D89}">
      <dgm:prSet/>
      <dgm:spPr/>
      <dgm:t>
        <a:bodyPr/>
        <a:lstStyle/>
        <a:p>
          <a:endParaRPr lang="en-US"/>
        </a:p>
      </dgm:t>
    </dgm:pt>
    <dgm:pt modelId="{9E17BAAC-212C-4169-B6FC-2376CA700B86}">
      <dgm:prSet/>
      <dgm:spPr/>
      <dgm:t>
        <a:bodyPr/>
        <a:lstStyle/>
        <a:p>
          <a:r>
            <a:rPr lang="en-US" b="0" i="0"/>
            <a:t>Emphasis on tactics that quickly approach reservation values in making more deals.</a:t>
          </a:r>
          <a:endParaRPr lang="en-US"/>
        </a:p>
      </dgm:t>
    </dgm:pt>
    <dgm:pt modelId="{98092B7B-423D-4B08-ABC9-A23FCBBD65D5}" type="parTrans" cxnId="{E72E9631-0F71-4854-8569-E9BD5E3A3D4F}">
      <dgm:prSet/>
      <dgm:spPr/>
      <dgm:t>
        <a:bodyPr/>
        <a:lstStyle/>
        <a:p>
          <a:endParaRPr lang="en-US"/>
        </a:p>
      </dgm:t>
    </dgm:pt>
    <dgm:pt modelId="{15AE167C-6FA3-4DCD-8C6A-26570D7E9E1E}" type="sibTrans" cxnId="{E72E9631-0F71-4854-8569-E9BD5E3A3D4F}">
      <dgm:prSet/>
      <dgm:spPr/>
      <dgm:t>
        <a:bodyPr/>
        <a:lstStyle/>
        <a:p>
          <a:endParaRPr lang="en-US"/>
        </a:p>
      </dgm:t>
    </dgm:pt>
    <dgm:pt modelId="{885FD612-6969-4AAA-8C71-F4988A427CFB}">
      <dgm:prSet/>
      <dgm:spPr/>
      <dgm:t>
        <a:bodyPr/>
        <a:lstStyle/>
        <a:p>
          <a:r>
            <a:rPr lang="en-US" b="0" i="0"/>
            <a:t>Lower system utility in scenarios with short deadlines due to fewer messages exchanged.</a:t>
          </a:r>
          <a:endParaRPr lang="en-US"/>
        </a:p>
      </dgm:t>
    </dgm:pt>
    <dgm:pt modelId="{FE50E09E-2295-4FCD-AE8C-BA2040F73780}" type="parTrans" cxnId="{D0A69FC2-CFC6-41FD-AD5F-EF7F2C82F9F3}">
      <dgm:prSet/>
      <dgm:spPr/>
      <dgm:t>
        <a:bodyPr/>
        <a:lstStyle/>
        <a:p>
          <a:endParaRPr lang="en-US"/>
        </a:p>
      </dgm:t>
    </dgm:pt>
    <dgm:pt modelId="{2FF6C076-EF7D-4035-8F08-FB82B84FAE48}" type="sibTrans" cxnId="{D0A69FC2-CFC6-41FD-AD5F-EF7F2C82F9F3}">
      <dgm:prSet/>
      <dgm:spPr/>
      <dgm:t>
        <a:bodyPr/>
        <a:lstStyle/>
        <a:p>
          <a:endParaRPr lang="en-US"/>
        </a:p>
      </dgm:t>
    </dgm:pt>
    <dgm:pt modelId="{CD1CA215-669A-4116-830E-B0F314BF1CDB}">
      <dgm:prSet/>
      <dgm:spPr/>
      <dgm:t>
        <a:bodyPr/>
        <a:lstStyle/>
        <a:p>
          <a:r>
            <a:rPr lang="en-US" b="0" i="0" dirty="0"/>
            <a:t>Significance of adaptive strategies in optimizing negotiation outcomes in dynamic environments.</a:t>
          </a:r>
          <a:endParaRPr lang="en-US" dirty="0"/>
        </a:p>
      </dgm:t>
    </dgm:pt>
    <dgm:pt modelId="{57067EC4-E6B0-4B3D-8DE0-2C7A9CE44771}" type="parTrans" cxnId="{2C151DC8-2A4D-4F97-804E-F26913D72DCC}">
      <dgm:prSet/>
      <dgm:spPr/>
      <dgm:t>
        <a:bodyPr/>
        <a:lstStyle/>
        <a:p>
          <a:endParaRPr lang="en-US"/>
        </a:p>
      </dgm:t>
    </dgm:pt>
    <dgm:pt modelId="{02F968E3-DE0C-4C6D-9D49-035D439A7EB2}" type="sibTrans" cxnId="{2C151DC8-2A4D-4F97-804E-F26913D72DCC}">
      <dgm:prSet/>
      <dgm:spPr/>
      <dgm:t>
        <a:bodyPr/>
        <a:lstStyle/>
        <a:p>
          <a:endParaRPr lang="en-US"/>
        </a:p>
      </dgm:t>
    </dgm:pt>
    <dgm:pt modelId="{CA8B22D2-FC6C-40B2-AC71-D96684F7764D}" type="pres">
      <dgm:prSet presAssocID="{C2EC56C7-9BE9-4997-B0E3-9FC1BD80868F}" presName="Name0" presStyleCnt="0">
        <dgm:presLayoutVars>
          <dgm:dir/>
          <dgm:resizeHandles/>
        </dgm:presLayoutVars>
      </dgm:prSet>
      <dgm:spPr/>
    </dgm:pt>
    <dgm:pt modelId="{0BBD9071-202A-454B-9C0F-20E2CB702FB7}" type="pres">
      <dgm:prSet presAssocID="{C8EF214E-7BB3-4089-90E2-B4CB54AD2CAC}" presName="compNode" presStyleCnt="0"/>
      <dgm:spPr/>
    </dgm:pt>
    <dgm:pt modelId="{22762D3C-045C-472E-B772-AEEB68EDBF41}" type="pres">
      <dgm:prSet presAssocID="{C8EF214E-7BB3-4089-90E2-B4CB54AD2CAC}" presName="dummyConnPt" presStyleCnt="0"/>
      <dgm:spPr/>
    </dgm:pt>
    <dgm:pt modelId="{D67F0E58-DE89-4B4E-A544-BAB00FC35C9D}" type="pres">
      <dgm:prSet presAssocID="{C8EF214E-7BB3-4089-90E2-B4CB54AD2CAC}" presName="node" presStyleLbl="node1" presStyleIdx="0" presStyleCnt="9">
        <dgm:presLayoutVars>
          <dgm:bulletEnabled val="1"/>
        </dgm:presLayoutVars>
      </dgm:prSet>
      <dgm:spPr/>
    </dgm:pt>
    <dgm:pt modelId="{4CD4EFF3-962C-4C40-9598-DAD3E9FC841B}" type="pres">
      <dgm:prSet presAssocID="{976C1F26-8ADD-40DD-9B85-D7C0D21B368D}" presName="sibTrans" presStyleLbl="bgSibTrans2D1" presStyleIdx="0" presStyleCnt="8"/>
      <dgm:spPr/>
    </dgm:pt>
    <dgm:pt modelId="{C132A981-A253-4061-AA0F-D6DD621073C6}" type="pres">
      <dgm:prSet presAssocID="{D9586266-99E0-4D5E-95C3-0B92362CD1B2}" presName="compNode" presStyleCnt="0"/>
      <dgm:spPr/>
    </dgm:pt>
    <dgm:pt modelId="{8798DD16-500C-4DEC-A8FD-035EC6F15686}" type="pres">
      <dgm:prSet presAssocID="{D9586266-99E0-4D5E-95C3-0B92362CD1B2}" presName="dummyConnPt" presStyleCnt="0"/>
      <dgm:spPr/>
    </dgm:pt>
    <dgm:pt modelId="{972DE218-3F65-4567-81BB-0268FE56D217}" type="pres">
      <dgm:prSet presAssocID="{D9586266-99E0-4D5E-95C3-0B92362CD1B2}" presName="node" presStyleLbl="node1" presStyleIdx="1" presStyleCnt="9">
        <dgm:presLayoutVars>
          <dgm:bulletEnabled val="1"/>
        </dgm:presLayoutVars>
      </dgm:prSet>
      <dgm:spPr/>
    </dgm:pt>
    <dgm:pt modelId="{F4A4520A-5F2E-40BC-9657-52CB0BFEEF84}" type="pres">
      <dgm:prSet presAssocID="{BA9FC781-D17F-4782-8A94-A7AE6A9F83F1}" presName="sibTrans" presStyleLbl="bgSibTrans2D1" presStyleIdx="1" presStyleCnt="8"/>
      <dgm:spPr/>
    </dgm:pt>
    <dgm:pt modelId="{278D95F1-F6AC-4127-9ADC-A9729303B18A}" type="pres">
      <dgm:prSet presAssocID="{DAEE0F36-3A66-4B3A-8021-2B2564E8D841}" presName="compNode" presStyleCnt="0"/>
      <dgm:spPr/>
    </dgm:pt>
    <dgm:pt modelId="{55864503-9530-424D-9CBB-D50A281AC294}" type="pres">
      <dgm:prSet presAssocID="{DAEE0F36-3A66-4B3A-8021-2B2564E8D841}" presName="dummyConnPt" presStyleCnt="0"/>
      <dgm:spPr/>
    </dgm:pt>
    <dgm:pt modelId="{52FBCEFF-30B8-4759-B3C9-6EB4A4747397}" type="pres">
      <dgm:prSet presAssocID="{DAEE0F36-3A66-4B3A-8021-2B2564E8D841}" presName="node" presStyleLbl="node1" presStyleIdx="2" presStyleCnt="9">
        <dgm:presLayoutVars>
          <dgm:bulletEnabled val="1"/>
        </dgm:presLayoutVars>
      </dgm:prSet>
      <dgm:spPr/>
    </dgm:pt>
    <dgm:pt modelId="{0EBFFA94-BCAA-4CC6-958C-C8030035CF01}" type="pres">
      <dgm:prSet presAssocID="{ECEAF4B4-8557-4A55-904D-C75DE0AD76BE}" presName="sibTrans" presStyleLbl="bgSibTrans2D1" presStyleIdx="2" presStyleCnt="8"/>
      <dgm:spPr/>
    </dgm:pt>
    <dgm:pt modelId="{A8EDACD7-2A82-41BD-A141-2CC005987F67}" type="pres">
      <dgm:prSet presAssocID="{4612228D-6D92-43D0-BE7F-7BC435CC0028}" presName="compNode" presStyleCnt="0"/>
      <dgm:spPr/>
    </dgm:pt>
    <dgm:pt modelId="{850C1872-92DB-42E0-A4D6-74F1A96CA01F}" type="pres">
      <dgm:prSet presAssocID="{4612228D-6D92-43D0-BE7F-7BC435CC0028}" presName="dummyConnPt" presStyleCnt="0"/>
      <dgm:spPr/>
    </dgm:pt>
    <dgm:pt modelId="{61229171-38FC-476D-87D9-D1D743BDBF28}" type="pres">
      <dgm:prSet presAssocID="{4612228D-6D92-43D0-BE7F-7BC435CC0028}" presName="node" presStyleLbl="node1" presStyleIdx="3" presStyleCnt="9">
        <dgm:presLayoutVars>
          <dgm:bulletEnabled val="1"/>
        </dgm:presLayoutVars>
      </dgm:prSet>
      <dgm:spPr/>
    </dgm:pt>
    <dgm:pt modelId="{77376CF6-9DDC-4DF9-85A2-E208BE269D4B}" type="pres">
      <dgm:prSet presAssocID="{F3043949-15D6-4BCE-BF32-EE7E1E8F9AE9}" presName="sibTrans" presStyleLbl="bgSibTrans2D1" presStyleIdx="3" presStyleCnt="8"/>
      <dgm:spPr/>
    </dgm:pt>
    <dgm:pt modelId="{C891C397-0C9E-4BD6-8E2F-9DE1A803298B}" type="pres">
      <dgm:prSet presAssocID="{5B8CEEC6-00B1-4C4A-A13B-B09829FA6803}" presName="compNode" presStyleCnt="0"/>
      <dgm:spPr/>
    </dgm:pt>
    <dgm:pt modelId="{FB951CD6-730B-4015-945C-1AD730C7BC58}" type="pres">
      <dgm:prSet presAssocID="{5B8CEEC6-00B1-4C4A-A13B-B09829FA6803}" presName="dummyConnPt" presStyleCnt="0"/>
      <dgm:spPr/>
    </dgm:pt>
    <dgm:pt modelId="{88C4DE28-ECEC-48C4-A52D-8B508BF4118D}" type="pres">
      <dgm:prSet presAssocID="{5B8CEEC6-00B1-4C4A-A13B-B09829FA6803}" presName="node" presStyleLbl="node1" presStyleIdx="4" presStyleCnt="9">
        <dgm:presLayoutVars>
          <dgm:bulletEnabled val="1"/>
        </dgm:presLayoutVars>
      </dgm:prSet>
      <dgm:spPr/>
    </dgm:pt>
    <dgm:pt modelId="{4B27EF27-E11A-41BE-944C-D1DDBB3F2877}" type="pres">
      <dgm:prSet presAssocID="{2F951B05-A706-4A73-99FF-967F4CE28CE7}" presName="sibTrans" presStyleLbl="bgSibTrans2D1" presStyleIdx="4" presStyleCnt="8"/>
      <dgm:spPr/>
    </dgm:pt>
    <dgm:pt modelId="{DCB24BAA-4713-4FA1-A03C-9E81035F4B0A}" type="pres">
      <dgm:prSet presAssocID="{5DD701AE-980C-4EB6-BEDB-41635D115912}" presName="compNode" presStyleCnt="0"/>
      <dgm:spPr/>
    </dgm:pt>
    <dgm:pt modelId="{75624BB7-6BB2-4422-A60A-D05759D686A8}" type="pres">
      <dgm:prSet presAssocID="{5DD701AE-980C-4EB6-BEDB-41635D115912}" presName="dummyConnPt" presStyleCnt="0"/>
      <dgm:spPr/>
    </dgm:pt>
    <dgm:pt modelId="{70381837-0B09-4879-A5D4-E028FB5BFB8E}" type="pres">
      <dgm:prSet presAssocID="{5DD701AE-980C-4EB6-BEDB-41635D115912}" presName="node" presStyleLbl="node1" presStyleIdx="5" presStyleCnt="9">
        <dgm:presLayoutVars>
          <dgm:bulletEnabled val="1"/>
        </dgm:presLayoutVars>
      </dgm:prSet>
      <dgm:spPr/>
    </dgm:pt>
    <dgm:pt modelId="{ADDE3045-726B-4CE7-AB00-3E18EB32FF7D}" type="pres">
      <dgm:prSet presAssocID="{BD748497-0256-43BB-B12D-1AC7177BEAF3}" presName="sibTrans" presStyleLbl="bgSibTrans2D1" presStyleIdx="5" presStyleCnt="8"/>
      <dgm:spPr/>
    </dgm:pt>
    <dgm:pt modelId="{803A1803-E43D-4F5D-830C-E40407EAFF08}" type="pres">
      <dgm:prSet presAssocID="{9E17BAAC-212C-4169-B6FC-2376CA700B86}" presName="compNode" presStyleCnt="0"/>
      <dgm:spPr/>
    </dgm:pt>
    <dgm:pt modelId="{C17DE79D-165C-4BB9-97DD-2DB64DEB72A3}" type="pres">
      <dgm:prSet presAssocID="{9E17BAAC-212C-4169-B6FC-2376CA700B86}" presName="dummyConnPt" presStyleCnt="0"/>
      <dgm:spPr/>
    </dgm:pt>
    <dgm:pt modelId="{689ACEE1-F993-4A29-9C1F-8E7BF38367F8}" type="pres">
      <dgm:prSet presAssocID="{9E17BAAC-212C-4169-B6FC-2376CA700B86}" presName="node" presStyleLbl="node1" presStyleIdx="6" presStyleCnt="9">
        <dgm:presLayoutVars>
          <dgm:bulletEnabled val="1"/>
        </dgm:presLayoutVars>
      </dgm:prSet>
      <dgm:spPr/>
    </dgm:pt>
    <dgm:pt modelId="{6707EFD9-5505-4468-A19C-68856458D0B9}" type="pres">
      <dgm:prSet presAssocID="{15AE167C-6FA3-4DCD-8C6A-26570D7E9E1E}" presName="sibTrans" presStyleLbl="bgSibTrans2D1" presStyleIdx="6" presStyleCnt="8"/>
      <dgm:spPr/>
    </dgm:pt>
    <dgm:pt modelId="{6C6C6CEF-E97C-40D6-8BC2-F3CF7C97CEB6}" type="pres">
      <dgm:prSet presAssocID="{885FD612-6969-4AAA-8C71-F4988A427CFB}" presName="compNode" presStyleCnt="0"/>
      <dgm:spPr/>
    </dgm:pt>
    <dgm:pt modelId="{C6BE24FC-D1A9-4E0C-90E7-F5A8143DA838}" type="pres">
      <dgm:prSet presAssocID="{885FD612-6969-4AAA-8C71-F4988A427CFB}" presName="dummyConnPt" presStyleCnt="0"/>
      <dgm:spPr/>
    </dgm:pt>
    <dgm:pt modelId="{6005888E-4BE3-48E3-BE00-7FE0ADC9E0EF}" type="pres">
      <dgm:prSet presAssocID="{885FD612-6969-4AAA-8C71-F4988A427CFB}" presName="node" presStyleLbl="node1" presStyleIdx="7" presStyleCnt="9">
        <dgm:presLayoutVars>
          <dgm:bulletEnabled val="1"/>
        </dgm:presLayoutVars>
      </dgm:prSet>
      <dgm:spPr/>
    </dgm:pt>
    <dgm:pt modelId="{1F038B9E-9599-412C-8161-F2033D67AD29}" type="pres">
      <dgm:prSet presAssocID="{2FF6C076-EF7D-4035-8F08-FB82B84FAE48}" presName="sibTrans" presStyleLbl="bgSibTrans2D1" presStyleIdx="7" presStyleCnt="8"/>
      <dgm:spPr/>
    </dgm:pt>
    <dgm:pt modelId="{CCD508D4-57FD-4814-9CE2-EEB621ED14C4}" type="pres">
      <dgm:prSet presAssocID="{CD1CA215-669A-4116-830E-B0F314BF1CDB}" presName="compNode" presStyleCnt="0"/>
      <dgm:spPr/>
    </dgm:pt>
    <dgm:pt modelId="{66891D45-074B-417E-AB42-F67A894189F3}" type="pres">
      <dgm:prSet presAssocID="{CD1CA215-669A-4116-830E-B0F314BF1CDB}" presName="dummyConnPt" presStyleCnt="0"/>
      <dgm:spPr/>
    </dgm:pt>
    <dgm:pt modelId="{075392D6-40A8-455B-A47F-512BCA92AF6A}" type="pres">
      <dgm:prSet presAssocID="{CD1CA215-669A-4116-830E-B0F314BF1CDB}" presName="node" presStyleLbl="node1" presStyleIdx="8" presStyleCnt="9">
        <dgm:presLayoutVars>
          <dgm:bulletEnabled val="1"/>
        </dgm:presLayoutVars>
      </dgm:prSet>
      <dgm:spPr/>
    </dgm:pt>
  </dgm:ptLst>
  <dgm:cxnLst>
    <dgm:cxn modelId="{40E92F08-2B97-453E-AEDF-5A100C23BC9E}" type="presOf" srcId="{C8EF214E-7BB3-4089-90E2-B4CB54AD2CAC}" destId="{D67F0E58-DE89-4B4E-A544-BAB00FC35C9D}" srcOrd="0" destOrd="0" presId="urn:microsoft.com/office/officeart/2005/8/layout/bProcess4"/>
    <dgm:cxn modelId="{8814D30A-ACB3-42A5-8F73-899CDF3F74F9}" type="presOf" srcId="{D9586266-99E0-4D5E-95C3-0B92362CD1B2}" destId="{972DE218-3F65-4567-81BB-0268FE56D217}" srcOrd="0" destOrd="0" presId="urn:microsoft.com/office/officeart/2005/8/layout/bProcess4"/>
    <dgm:cxn modelId="{5DE7620D-4D22-4828-BD26-64BB367B9CF6}" type="presOf" srcId="{BA9FC781-D17F-4782-8A94-A7AE6A9F83F1}" destId="{F4A4520A-5F2E-40BC-9657-52CB0BFEEF84}" srcOrd="0" destOrd="0" presId="urn:microsoft.com/office/officeart/2005/8/layout/bProcess4"/>
    <dgm:cxn modelId="{4CF88B0D-B598-4FDB-99C8-E09E06E6C6E4}" type="presOf" srcId="{15AE167C-6FA3-4DCD-8C6A-26570D7E9E1E}" destId="{6707EFD9-5505-4468-A19C-68856458D0B9}" srcOrd="0" destOrd="0" presId="urn:microsoft.com/office/officeart/2005/8/layout/bProcess4"/>
    <dgm:cxn modelId="{D0DDA417-5671-41D8-87F4-4BAC3A8A0F90}" type="presOf" srcId="{5B8CEEC6-00B1-4C4A-A13B-B09829FA6803}" destId="{88C4DE28-ECEC-48C4-A52D-8B508BF4118D}" srcOrd="0" destOrd="0" presId="urn:microsoft.com/office/officeart/2005/8/layout/bProcess4"/>
    <dgm:cxn modelId="{1F572C2A-0243-4D4B-B7AD-AC785D709510}" srcId="{C2EC56C7-9BE9-4997-B0E3-9FC1BD80868F}" destId="{4612228D-6D92-43D0-BE7F-7BC435CC0028}" srcOrd="3" destOrd="0" parTransId="{06794594-93F8-4FFD-B41B-607F16DAA5BF}" sibTransId="{F3043949-15D6-4BCE-BF32-EE7E1E8F9AE9}"/>
    <dgm:cxn modelId="{E72E9631-0F71-4854-8569-E9BD5E3A3D4F}" srcId="{C2EC56C7-9BE9-4997-B0E3-9FC1BD80868F}" destId="{9E17BAAC-212C-4169-B6FC-2376CA700B86}" srcOrd="6" destOrd="0" parTransId="{98092B7B-423D-4B08-ABC9-A23FCBBD65D5}" sibTransId="{15AE167C-6FA3-4DCD-8C6A-26570D7E9E1E}"/>
    <dgm:cxn modelId="{50488E35-3C24-4BA5-9A64-29B9AD1DBAC6}" type="presOf" srcId="{885FD612-6969-4AAA-8C71-F4988A427CFB}" destId="{6005888E-4BE3-48E3-BE00-7FE0ADC9E0EF}" srcOrd="0" destOrd="0" presId="urn:microsoft.com/office/officeart/2005/8/layout/bProcess4"/>
    <dgm:cxn modelId="{5B50D05C-D857-48E8-8326-B1DCE5E821D5}" type="presOf" srcId="{C2EC56C7-9BE9-4997-B0E3-9FC1BD80868F}" destId="{CA8B22D2-FC6C-40B2-AC71-D96684F7764D}" srcOrd="0" destOrd="0" presId="urn:microsoft.com/office/officeart/2005/8/layout/bProcess4"/>
    <dgm:cxn modelId="{41DAAF43-701D-4956-8E5D-1B98A480B7EB}" type="presOf" srcId="{976C1F26-8ADD-40DD-9B85-D7C0D21B368D}" destId="{4CD4EFF3-962C-4C40-9598-DAD3E9FC841B}" srcOrd="0" destOrd="0" presId="urn:microsoft.com/office/officeart/2005/8/layout/bProcess4"/>
    <dgm:cxn modelId="{60152B66-499C-434B-9AF3-3AD3B57671F2}" type="presOf" srcId="{F3043949-15D6-4BCE-BF32-EE7E1E8F9AE9}" destId="{77376CF6-9DDC-4DF9-85A2-E208BE269D4B}" srcOrd="0" destOrd="0" presId="urn:microsoft.com/office/officeart/2005/8/layout/bProcess4"/>
    <dgm:cxn modelId="{481B2E4A-62D2-41E6-B425-E72A0587D579}" type="presOf" srcId="{2F951B05-A706-4A73-99FF-967F4CE28CE7}" destId="{4B27EF27-E11A-41BE-944C-D1DDBB3F2877}" srcOrd="0" destOrd="0" presId="urn:microsoft.com/office/officeart/2005/8/layout/bProcess4"/>
    <dgm:cxn modelId="{72E60D71-0202-452E-932B-293098FB9D77}" type="presOf" srcId="{ECEAF4B4-8557-4A55-904D-C75DE0AD76BE}" destId="{0EBFFA94-BCAA-4CC6-958C-C8030035CF01}" srcOrd="0" destOrd="0" presId="urn:microsoft.com/office/officeart/2005/8/layout/bProcess4"/>
    <dgm:cxn modelId="{662D3252-F50A-4890-AA41-9F6F89C19D89}" srcId="{C2EC56C7-9BE9-4997-B0E3-9FC1BD80868F}" destId="{5DD701AE-980C-4EB6-BEDB-41635D115912}" srcOrd="5" destOrd="0" parTransId="{01272B99-2CD9-441D-B80F-F9E1E49ED9FD}" sibTransId="{BD748497-0256-43BB-B12D-1AC7177BEAF3}"/>
    <dgm:cxn modelId="{552F8456-FC18-41C9-87C5-F6B5135F37B1}" type="presOf" srcId="{CD1CA215-669A-4116-830E-B0F314BF1CDB}" destId="{075392D6-40A8-455B-A47F-512BCA92AF6A}" srcOrd="0" destOrd="0" presId="urn:microsoft.com/office/officeart/2005/8/layout/bProcess4"/>
    <dgm:cxn modelId="{91296957-12B2-4A2A-90AC-59FD196238DF}" type="presOf" srcId="{5DD701AE-980C-4EB6-BEDB-41635D115912}" destId="{70381837-0B09-4879-A5D4-E028FB5BFB8E}" srcOrd="0" destOrd="0" presId="urn:microsoft.com/office/officeart/2005/8/layout/bProcess4"/>
    <dgm:cxn modelId="{BBBA0958-0623-4C3C-88A4-369334C6ECCF}" type="presOf" srcId="{2FF6C076-EF7D-4035-8F08-FB82B84FAE48}" destId="{1F038B9E-9599-412C-8161-F2033D67AD29}" srcOrd="0" destOrd="0" presId="urn:microsoft.com/office/officeart/2005/8/layout/bProcess4"/>
    <dgm:cxn modelId="{8E304E82-3C1E-4882-8D7C-23A1737A8FCD}" type="presOf" srcId="{9E17BAAC-212C-4169-B6FC-2376CA700B86}" destId="{689ACEE1-F993-4A29-9C1F-8E7BF38367F8}" srcOrd="0" destOrd="0" presId="urn:microsoft.com/office/officeart/2005/8/layout/bProcess4"/>
    <dgm:cxn modelId="{92F0DDA3-A304-4D94-9D36-7C50402186B4}" type="presOf" srcId="{BD748497-0256-43BB-B12D-1AC7177BEAF3}" destId="{ADDE3045-726B-4CE7-AB00-3E18EB32FF7D}" srcOrd="0" destOrd="0" presId="urn:microsoft.com/office/officeart/2005/8/layout/bProcess4"/>
    <dgm:cxn modelId="{319B68A5-136B-4546-AD10-09FF1401E5DE}" type="presOf" srcId="{DAEE0F36-3A66-4B3A-8021-2B2564E8D841}" destId="{52FBCEFF-30B8-4759-B3C9-6EB4A4747397}" srcOrd="0" destOrd="0" presId="urn:microsoft.com/office/officeart/2005/8/layout/bProcess4"/>
    <dgm:cxn modelId="{CEE0A2A8-88F2-44D8-B9AF-1F5626C153BD}" srcId="{C2EC56C7-9BE9-4997-B0E3-9FC1BD80868F}" destId="{D9586266-99E0-4D5E-95C3-0B92362CD1B2}" srcOrd="1" destOrd="0" parTransId="{A1867F37-EFD1-47B2-862B-FAA0CCD4F71D}" sibTransId="{BA9FC781-D17F-4782-8A94-A7AE6A9F83F1}"/>
    <dgm:cxn modelId="{D4581AB8-672B-4B8E-ADB2-9B0F353FBF77}" srcId="{C2EC56C7-9BE9-4997-B0E3-9FC1BD80868F}" destId="{C8EF214E-7BB3-4089-90E2-B4CB54AD2CAC}" srcOrd="0" destOrd="0" parTransId="{ED474F93-684D-4E03-8EC2-E42FE6C50AB5}" sibTransId="{976C1F26-8ADD-40DD-9B85-D7C0D21B368D}"/>
    <dgm:cxn modelId="{80EA08BB-CC7A-433E-B524-0F8A5005EE94}" srcId="{C2EC56C7-9BE9-4997-B0E3-9FC1BD80868F}" destId="{DAEE0F36-3A66-4B3A-8021-2B2564E8D841}" srcOrd="2" destOrd="0" parTransId="{081AF78E-5FAB-4634-B543-77BEA5A4CE9F}" sibTransId="{ECEAF4B4-8557-4A55-904D-C75DE0AD76BE}"/>
    <dgm:cxn modelId="{D0A69FC2-CFC6-41FD-AD5F-EF7F2C82F9F3}" srcId="{C2EC56C7-9BE9-4997-B0E3-9FC1BD80868F}" destId="{885FD612-6969-4AAA-8C71-F4988A427CFB}" srcOrd="7" destOrd="0" parTransId="{FE50E09E-2295-4FCD-AE8C-BA2040F73780}" sibTransId="{2FF6C076-EF7D-4035-8F08-FB82B84FAE48}"/>
    <dgm:cxn modelId="{2C151DC8-2A4D-4F97-804E-F26913D72DCC}" srcId="{C2EC56C7-9BE9-4997-B0E3-9FC1BD80868F}" destId="{CD1CA215-669A-4116-830E-B0F314BF1CDB}" srcOrd="8" destOrd="0" parTransId="{57067EC4-E6B0-4B3D-8DE0-2C7A9CE44771}" sibTransId="{02F968E3-DE0C-4C6D-9D49-035D439A7EB2}"/>
    <dgm:cxn modelId="{C2394BDF-84E0-470C-802F-8B5DD6A4D51A}" type="presOf" srcId="{4612228D-6D92-43D0-BE7F-7BC435CC0028}" destId="{61229171-38FC-476D-87D9-D1D743BDBF28}" srcOrd="0" destOrd="0" presId="urn:microsoft.com/office/officeart/2005/8/layout/bProcess4"/>
    <dgm:cxn modelId="{964BF1F1-BDEF-4E09-8408-2487D76AD9E9}" srcId="{C2EC56C7-9BE9-4997-B0E3-9FC1BD80868F}" destId="{5B8CEEC6-00B1-4C4A-A13B-B09829FA6803}" srcOrd="4" destOrd="0" parTransId="{7CCD6900-BC27-4DAB-9052-EA0C2415F603}" sibTransId="{2F951B05-A706-4A73-99FF-967F4CE28CE7}"/>
    <dgm:cxn modelId="{EC8D53C2-1B8E-4E32-9042-6EF0D0F6B1AE}" type="presParOf" srcId="{CA8B22D2-FC6C-40B2-AC71-D96684F7764D}" destId="{0BBD9071-202A-454B-9C0F-20E2CB702FB7}" srcOrd="0" destOrd="0" presId="urn:microsoft.com/office/officeart/2005/8/layout/bProcess4"/>
    <dgm:cxn modelId="{2EC4240E-34B7-4A36-865E-AF7E66DDC357}" type="presParOf" srcId="{0BBD9071-202A-454B-9C0F-20E2CB702FB7}" destId="{22762D3C-045C-472E-B772-AEEB68EDBF41}" srcOrd="0" destOrd="0" presId="urn:microsoft.com/office/officeart/2005/8/layout/bProcess4"/>
    <dgm:cxn modelId="{6C315E51-47F6-4816-9B03-DEB1662DB28B}" type="presParOf" srcId="{0BBD9071-202A-454B-9C0F-20E2CB702FB7}" destId="{D67F0E58-DE89-4B4E-A544-BAB00FC35C9D}" srcOrd="1" destOrd="0" presId="urn:microsoft.com/office/officeart/2005/8/layout/bProcess4"/>
    <dgm:cxn modelId="{5AA62393-B823-47A7-A3FF-C787C6A05E09}" type="presParOf" srcId="{CA8B22D2-FC6C-40B2-AC71-D96684F7764D}" destId="{4CD4EFF3-962C-4C40-9598-DAD3E9FC841B}" srcOrd="1" destOrd="0" presId="urn:microsoft.com/office/officeart/2005/8/layout/bProcess4"/>
    <dgm:cxn modelId="{B06637AC-847B-415D-87C9-E4D605EF1262}" type="presParOf" srcId="{CA8B22D2-FC6C-40B2-AC71-D96684F7764D}" destId="{C132A981-A253-4061-AA0F-D6DD621073C6}" srcOrd="2" destOrd="0" presId="urn:microsoft.com/office/officeart/2005/8/layout/bProcess4"/>
    <dgm:cxn modelId="{68226897-7B79-4A90-8F27-12C02F482775}" type="presParOf" srcId="{C132A981-A253-4061-AA0F-D6DD621073C6}" destId="{8798DD16-500C-4DEC-A8FD-035EC6F15686}" srcOrd="0" destOrd="0" presId="urn:microsoft.com/office/officeart/2005/8/layout/bProcess4"/>
    <dgm:cxn modelId="{AF1499D2-6B94-412A-A262-97CC812221F5}" type="presParOf" srcId="{C132A981-A253-4061-AA0F-D6DD621073C6}" destId="{972DE218-3F65-4567-81BB-0268FE56D217}" srcOrd="1" destOrd="0" presId="urn:microsoft.com/office/officeart/2005/8/layout/bProcess4"/>
    <dgm:cxn modelId="{CC77231B-CF0C-40DB-B75E-F7FE7D325D2F}" type="presParOf" srcId="{CA8B22D2-FC6C-40B2-AC71-D96684F7764D}" destId="{F4A4520A-5F2E-40BC-9657-52CB0BFEEF84}" srcOrd="3" destOrd="0" presId="urn:microsoft.com/office/officeart/2005/8/layout/bProcess4"/>
    <dgm:cxn modelId="{B978EB51-15AA-4A6D-AF57-3872E80A3AAC}" type="presParOf" srcId="{CA8B22D2-FC6C-40B2-AC71-D96684F7764D}" destId="{278D95F1-F6AC-4127-9ADC-A9729303B18A}" srcOrd="4" destOrd="0" presId="urn:microsoft.com/office/officeart/2005/8/layout/bProcess4"/>
    <dgm:cxn modelId="{AE6EDD00-4C7D-4127-846C-5879FEE79A1B}" type="presParOf" srcId="{278D95F1-F6AC-4127-9ADC-A9729303B18A}" destId="{55864503-9530-424D-9CBB-D50A281AC294}" srcOrd="0" destOrd="0" presId="urn:microsoft.com/office/officeart/2005/8/layout/bProcess4"/>
    <dgm:cxn modelId="{CF7FB6D8-BA73-4648-A7F2-EB4C6F31BB25}" type="presParOf" srcId="{278D95F1-F6AC-4127-9ADC-A9729303B18A}" destId="{52FBCEFF-30B8-4759-B3C9-6EB4A4747397}" srcOrd="1" destOrd="0" presId="urn:microsoft.com/office/officeart/2005/8/layout/bProcess4"/>
    <dgm:cxn modelId="{11D8F19D-C60C-4330-B828-5D6FD127F82A}" type="presParOf" srcId="{CA8B22D2-FC6C-40B2-AC71-D96684F7764D}" destId="{0EBFFA94-BCAA-4CC6-958C-C8030035CF01}" srcOrd="5" destOrd="0" presId="urn:microsoft.com/office/officeart/2005/8/layout/bProcess4"/>
    <dgm:cxn modelId="{F53CA33F-4110-420D-86B8-3FA2F6454CB2}" type="presParOf" srcId="{CA8B22D2-FC6C-40B2-AC71-D96684F7764D}" destId="{A8EDACD7-2A82-41BD-A141-2CC005987F67}" srcOrd="6" destOrd="0" presId="urn:microsoft.com/office/officeart/2005/8/layout/bProcess4"/>
    <dgm:cxn modelId="{A66B6DDA-0590-44A5-9C72-AAA9878C5F5C}" type="presParOf" srcId="{A8EDACD7-2A82-41BD-A141-2CC005987F67}" destId="{850C1872-92DB-42E0-A4D6-74F1A96CA01F}" srcOrd="0" destOrd="0" presId="urn:microsoft.com/office/officeart/2005/8/layout/bProcess4"/>
    <dgm:cxn modelId="{F6D475BA-84FD-4D74-83C1-8AD846A678E0}" type="presParOf" srcId="{A8EDACD7-2A82-41BD-A141-2CC005987F67}" destId="{61229171-38FC-476D-87D9-D1D743BDBF28}" srcOrd="1" destOrd="0" presId="urn:microsoft.com/office/officeart/2005/8/layout/bProcess4"/>
    <dgm:cxn modelId="{D7A5771B-EE4F-4FD0-B75A-0CCABFFAC15B}" type="presParOf" srcId="{CA8B22D2-FC6C-40B2-AC71-D96684F7764D}" destId="{77376CF6-9DDC-4DF9-85A2-E208BE269D4B}" srcOrd="7" destOrd="0" presId="urn:microsoft.com/office/officeart/2005/8/layout/bProcess4"/>
    <dgm:cxn modelId="{FE86B29A-EB9B-42D0-BBFC-E4473936B5EC}" type="presParOf" srcId="{CA8B22D2-FC6C-40B2-AC71-D96684F7764D}" destId="{C891C397-0C9E-4BD6-8E2F-9DE1A803298B}" srcOrd="8" destOrd="0" presId="urn:microsoft.com/office/officeart/2005/8/layout/bProcess4"/>
    <dgm:cxn modelId="{006B3712-DED8-4C50-AAC3-79A79F0F5F28}" type="presParOf" srcId="{C891C397-0C9E-4BD6-8E2F-9DE1A803298B}" destId="{FB951CD6-730B-4015-945C-1AD730C7BC58}" srcOrd="0" destOrd="0" presId="urn:microsoft.com/office/officeart/2005/8/layout/bProcess4"/>
    <dgm:cxn modelId="{32D36834-8634-4B54-8931-FF3D4B046EB1}" type="presParOf" srcId="{C891C397-0C9E-4BD6-8E2F-9DE1A803298B}" destId="{88C4DE28-ECEC-48C4-A52D-8B508BF4118D}" srcOrd="1" destOrd="0" presId="urn:microsoft.com/office/officeart/2005/8/layout/bProcess4"/>
    <dgm:cxn modelId="{3952A299-1304-4E60-89D3-428C00ADA895}" type="presParOf" srcId="{CA8B22D2-FC6C-40B2-AC71-D96684F7764D}" destId="{4B27EF27-E11A-41BE-944C-D1DDBB3F2877}" srcOrd="9" destOrd="0" presId="urn:microsoft.com/office/officeart/2005/8/layout/bProcess4"/>
    <dgm:cxn modelId="{D72BBB1D-7CCC-414A-BD20-DE2D7E628C85}" type="presParOf" srcId="{CA8B22D2-FC6C-40B2-AC71-D96684F7764D}" destId="{DCB24BAA-4713-4FA1-A03C-9E81035F4B0A}" srcOrd="10" destOrd="0" presId="urn:microsoft.com/office/officeart/2005/8/layout/bProcess4"/>
    <dgm:cxn modelId="{2B921568-FC5E-4B52-B486-D5CA2992990A}" type="presParOf" srcId="{DCB24BAA-4713-4FA1-A03C-9E81035F4B0A}" destId="{75624BB7-6BB2-4422-A60A-D05759D686A8}" srcOrd="0" destOrd="0" presId="urn:microsoft.com/office/officeart/2005/8/layout/bProcess4"/>
    <dgm:cxn modelId="{653A1E1A-BA84-4C9B-AA7E-3C5F06EE8230}" type="presParOf" srcId="{DCB24BAA-4713-4FA1-A03C-9E81035F4B0A}" destId="{70381837-0B09-4879-A5D4-E028FB5BFB8E}" srcOrd="1" destOrd="0" presId="urn:microsoft.com/office/officeart/2005/8/layout/bProcess4"/>
    <dgm:cxn modelId="{98419293-6CA1-4DC2-B794-9EAF98D88D9B}" type="presParOf" srcId="{CA8B22D2-FC6C-40B2-AC71-D96684F7764D}" destId="{ADDE3045-726B-4CE7-AB00-3E18EB32FF7D}" srcOrd="11" destOrd="0" presId="urn:microsoft.com/office/officeart/2005/8/layout/bProcess4"/>
    <dgm:cxn modelId="{251978D6-4BAD-4EEC-872E-6965D24A7712}" type="presParOf" srcId="{CA8B22D2-FC6C-40B2-AC71-D96684F7764D}" destId="{803A1803-E43D-4F5D-830C-E40407EAFF08}" srcOrd="12" destOrd="0" presId="urn:microsoft.com/office/officeart/2005/8/layout/bProcess4"/>
    <dgm:cxn modelId="{02A66AE5-366C-4887-9048-D0FC803924B1}" type="presParOf" srcId="{803A1803-E43D-4F5D-830C-E40407EAFF08}" destId="{C17DE79D-165C-4BB9-97DD-2DB64DEB72A3}" srcOrd="0" destOrd="0" presId="urn:microsoft.com/office/officeart/2005/8/layout/bProcess4"/>
    <dgm:cxn modelId="{0615F8F4-1A4D-4D65-A3F2-29685DB390FB}" type="presParOf" srcId="{803A1803-E43D-4F5D-830C-E40407EAFF08}" destId="{689ACEE1-F993-4A29-9C1F-8E7BF38367F8}" srcOrd="1" destOrd="0" presId="urn:microsoft.com/office/officeart/2005/8/layout/bProcess4"/>
    <dgm:cxn modelId="{35DC6F05-4256-4196-BE03-894FB06B4FA8}" type="presParOf" srcId="{CA8B22D2-FC6C-40B2-AC71-D96684F7764D}" destId="{6707EFD9-5505-4468-A19C-68856458D0B9}" srcOrd="13" destOrd="0" presId="urn:microsoft.com/office/officeart/2005/8/layout/bProcess4"/>
    <dgm:cxn modelId="{22DD6E2A-907D-445E-BE90-6050D2EE387D}" type="presParOf" srcId="{CA8B22D2-FC6C-40B2-AC71-D96684F7764D}" destId="{6C6C6CEF-E97C-40D6-8BC2-F3CF7C97CEB6}" srcOrd="14" destOrd="0" presId="urn:microsoft.com/office/officeart/2005/8/layout/bProcess4"/>
    <dgm:cxn modelId="{9385A9FB-394E-4DD7-939A-78CE7B5C22CC}" type="presParOf" srcId="{6C6C6CEF-E97C-40D6-8BC2-F3CF7C97CEB6}" destId="{C6BE24FC-D1A9-4E0C-90E7-F5A8143DA838}" srcOrd="0" destOrd="0" presId="urn:microsoft.com/office/officeart/2005/8/layout/bProcess4"/>
    <dgm:cxn modelId="{14DC4EF5-E7B2-4E20-BF50-30C9FE6DCE99}" type="presParOf" srcId="{6C6C6CEF-E97C-40D6-8BC2-F3CF7C97CEB6}" destId="{6005888E-4BE3-48E3-BE00-7FE0ADC9E0EF}" srcOrd="1" destOrd="0" presId="urn:microsoft.com/office/officeart/2005/8/layout/bProcess4"/>
    <dgm:cxn modelId="{C0C24940-4705-4E77-9DD0-A0C72BA32FAF}" type="presParOf" srcId="{CA8B22D2-FC6C-40B2-AC71-D96684F7764D}" destId="{1F038B9E-9599-412C-8161-F2033D67AD29}" srcOrd="15" destOrd="0" presId="urn:microsoft.com/office/officeart/2005/8/layout/bProcess4"/>
    <dgm:cxn modelId="{F607E49E-64C8-4E81-BAA6-043321889BDA}" type="presParOf" srcId="{CA8B22D2-FC6C-40B2-AC71-D96684F7764D}" destId="{CCD508D4-57FD-4814-9CE2-EEB621ED14C4}" srcOrd="16" destOrd="0" presId="urn:microsoft.com/office/officeart/2005/8/layout/bProcess4"/>
    <dgm:cxn modelId="{7BB1FDAF-64BC-45AE-A1B7-025681A2577D}" type="presParOf" srcId="{CCD508D4-57FD-4814-9CE2-EEB621ED14C4}" destId="{66891D45-074B-417E-AB42-F67A894189F3}" srcOrd="0" destOrd="0" presId="urn:microsoft.com/office/officeart/2005/8/layout/bProcess4"/>
    <dgm:cxn modelId="{C024E357-D3B9-4943-8636-8855569F3B34}" type="presParOf" srcId="{CCD508D4-57FD-4814-9CE2-EEB621ED14C4}" destId="{075392D6-40A8-455B-A47F-512BCA92AF6A}"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4EFF3-962C-4C40-9598-DAD3E9FC841B}">
      <dsp:nvSpPr>
        <dsp:cNvPr id="0" name=""/>
        <dsp:cNvSpPr/>
      </dsp:nvSpPr>
      <dsp:spPr>
        <a:xfrm rot="5400000">
          <a:off x="-131054" y="1547209"/>
          <a:ext cx="2418966" cy="2913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7F0E58-DE89-4B4E-A544-BAB00FC35C9D}">
      <dsp:nvSpPr>
        <dsp:cNvPr id="0" name=""/>
        <dsp:cNvSpPr/>
      </dsp:nvSpPr>
      <dsp:spPr>
        <a:xfrm>
          <a:off x="426335" y="4798"/>
          <a:ext cx="3237523" cy="19425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Empirical validation of adaptive negotiation strategies within multi-agent systems.</a:t>
          </a:r>
          <a:endParaRPr lang="en-US" sz="2300" kern="1200" dirty="0"/>
        </a:p>
      </dsp:txBody>
      <dsp:txXfrm>
        <a:off x="483229" y="61692"/>
        <a:ext cx="3123735" cy="1828725"/>
      </dsp:txXfrm>
    </dsp:sp>
    <dsp:sp modelId="{F4A4520A-5F2E-40BC-9657-52CB0BFEEF84}">
      <dsp:nvSpPr>
        <dsp:cNvPr id="0" name=""/>
        <dsp:cNvSpPr/>
      </dsp:nvSpPr>
      <dsp:spPr>
        <a:xfrm rot="5400000">
          <a:off x="-131054" y="3975351"/>
          <a:ext cx="2418966" cy="2913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2DE218-3F65-4567-81BB-0268FE56D217}">
      <dsp:nvSpPr>
        <dsp:cNvPr id="0" name=""/>
        <dsp:cNvSpPr/>
      </dsp:nvSpPr>
      <dsp:spPr>
        <a:xfrm>
          <a:off x="426335" y="2432940"/>
          <a:ext cx="3237523" cy="19425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Experiments with varying deadlines and initial offer values yielded key insights.</a:t>
          </a:r>
          <a:endParaRPr lang="en-US" sz="2300" kern="1200"/>
        </a:p>
      </dsp:txBody>
      <dsp:txXfrm>
        <a:off x="483229" y="2489834"/>
        <a:ext cx="3123735" cy="1828725"/>
      </dsp:txXfrm>
    </dsp:sp>
    <dsp:sp modelId="{0EBFFA94-BCAA-4CC6-958C-C8030035CF01}">
      <dsp:nvSpPr>
        <dsp:cNvPr id="0" name=""/>
        <dsp:cNvSpPr/>
      </dsp:nvSpPr>
      <dsp:spPr>
        <a:xfrm>
          <a:off x="1083016" y="5189423"/>
          <a:ext cx="4296729" cy="2913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FBCEFF-30B8-4759-B3C9-6EB4A4747397}">
      <dsp:nvSpPr>
        <dsp:cNvPr id="0" name=""/>
        <dsp:cNvSpPr/>
      </dsp:nvSpPr>
      <dsp:spPr>
        <a:xfrm>
          <a:off x="426335" y="4861082"/>
          <a:ext cx="3237523" cy="19425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Confirmation of the effectiveness of adaptive tactics in negotiation processes.</a:t>
          </a:r>
          <a:endParaRPr lang="en-US" sz="2300" kern="1200"/>
        </a:p>
      </dsp:txBody>
      <dsp:txXfrm>
        <a:off x="483229" y="4917976"/>
        <a:ext cx="3123735" cy="1828725"/>
      </dsp:txXfrm>
    </dsp:sp>
    <dsp:sp modelId="{77376CF6-9DDC-4DF9-85A2-E208BE269D4B}">
      <dsp:nvSpPr>
        <dsp:cNvPr id="0" name=""/>
        <dsp:cNvSpPr/>
      </dsp:nvSpPr>
      <dsp:spPr>
        <a:xfrm rot="16200000">
          <a:off x="4174850" y="3975351"/>
          <a:ext cx="2418966" cy="2913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229171-38FC-476D-87D9-D1D743BDBF28}">
      <dsp:nvSpPr>
        <dsp:cNvPr id="0" name=""/>
        <dsp:cNvSpPr/>
      </dsp:nvSpPr>
      <dsp:spPr>
        <a:xfrm>
          <a:off x="4732241" y="4861082"/>
          <a:ext cx="3237523" cy="19425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Importance of responsiveness to environmental changes highlighted.</a:t>
          </a:r>
          <a:endParaRPr lang="en-US" sz="2300" kern="1200"/>
        </a:p>
      </dsp:txBody>
      <dsp:txXfrm>
        <a:off x="4789135" y="4917976"/>
        <a:ext cx="3123735" cy="1828725"/>
      </dsp:txXfrm>
    </dsp:sp>
    <dsp:sp modelId="{4B27EF27-E11A-41BE-944C-D1DDBB3F2877}">
      <dsp:nvSpPr>
        <dsp:cNvPr id="0" name=""/>
        <dsp:cNvSpPr/>
      </dsp:nvSpPr>
      <dsp:spPr>
        <a:xfrm rot="16200000">
          <a:off x="4174850" y="1547209"/>
          <a:ext cx="2418966" cy="2913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C4DE28-ECEC-48C4-A52D-8B508BF4118D}">
      <dsp:nvSpPr>
        <dsp:cNvPr id="0" name=""/>
        <dsp:cNvSpPr/>
      </dsp:nvSpPr>
      <dsp:spPr>
        <a:xfrm>
          <a:off x="4732241" y="2432940"/>
          <a:ext cx="3237523" cy="19425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Impact of initial offers on the number of deals made and utility gained.</a:t>
          </a:r>
          <a:endParaRPr lang="en-US" sz="2300" kern="1200"/>
        </a:p>
      </dsp:txBody>
      <dsp:txXfrm>
        <a:off x="4789135" y="2489834"/>
        <a:ext cx="3123735" cy="1828725"/>
      </dsp:txXfrm>
    </dsp:sp>
    <dsp:sp modelId="{ADDE3045-726B-4CE7-AB00-3E18EB32FF7D}">
      <dsp:nvSpPr>
        <dsp:cNvPr id="0" name=""/>
        <dsp:cNvSpPr/>
      </dsp:nvSpPr>
      <dsp:spPr>
        <a:xfrm>
          <a:off x="5388921" y="333138"/>
          <a:ext cx="4296729" cy="2913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381837-0B09-4879-A5D4-E028FB5BFB8E}">
      <dsp:nvSpPr>
        <dsp:cNvPr id="0" name=""/>
        <dsp:cNvSpPr/>
      </dsp:nvSpPr>
      <dsp:spPr>
        <a:xfrm>
          <a:off x="4732241" y="4798"/>
          <a:ext cx="3237523" cy="19425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Support for hypotheses regarding short-term deadlines and negotiation tactics.</a:t>
          </a:r>
          <a:endParaRPr lang="en-US" sz="2300" kern="1200"/>
        </a:p>
      </dsp:txBody>
      <dsp:txXfrm>
        <a:off x="4789135" y="61692"/>
        <a:ext cx="3123735" cy="1828725"/>
      </dsp:txXfrm>
    </dsp:sp>
    <dsp:sp modelId="{6707EFD9-5505-4468-A19C-68856458D0B9}">
      <dsp:nvSpPr>
        <dsp:cNvPr id="0" name=""/>
        <dsp:cNvSpPr/>
      </dsp:nvSpPr>
      <dsp:spPr>
        <a:xfrm rot="5400000">
          <a:off x="8480756" y="1547209"/>
          <a:ext cx="2418966" cy="2913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9ACEE1-F993-4A29-9C1F-8E7BF38367F8}">
      <dsp:nvSpPr>
        <dsp:cNvPr id="0" name=""/>
        <dsp:cNvSpPr/>
      </dsp:nvSpPr>
      <dsp:spPr>
        <a:xfrm>
          <a:off x="9038147" y="4798"/>
          <a:ext cx="3237523" cy="19425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Emphasis on tactics that quickly approach reservation values in making more deals.</a:t>
          </a:r>
          <a:endParaRPr lang="en-US" sz="2300" kern="1200"/>
        </a:p>
      </dsp:txBody>
      <dsp:txXfrm>
        <a:off x="9095041" y="61692"/>
        <a:ext cx="3123735" cy="1828725"/>
      </dsp:txXfrm>
    </dsp:sp>
    <dsp:sp modelId="{1F038B9E-9599-412C-8161-F2033D67AD29}">
      <dsp:nvSpPr>
        <dsp:cNvPr id="0" name=""/>
        <dsp:cNvSpPr/>
      </dsp:nvSpPr>
      <dsp:spPr>
        <a:xfrm rot="5400000">
          <a:off x="8480756" y="3975351"/>
          <a:ext cx="2418966" cy="29137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05888E-4BE3-48E3-BE00-7FE0ADC9E0EF}">
      <dsp:nvSpPr>
        <dsp:cNvPr id="0" name=""/>
        <dsp:cNvSpPr/>
      </dsp:nvSpPr>
      <dsp:spPr>
        <a:xfrm>
          <a:off x="9038147" y="2432940"/>
          <a:ext cx="3237523" cy="19425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Lower system utility in scenarios with short deadlines due to fewer messages exchanged.</a:t>
          </a:r>
          <a:endParaRPr lang="en-US" sz="2300" kern="1200"/>
        </a:p>
      </dsp:txBody>
      <dsp:txXfrm>
        <a:off x="9095041" y="2489834"/>
        <a:ext cx="3123735" cy="1828725"/>
      </dsp:txXfrm>
    </dsp:sp>
    <dsp:sp modelId="{075392D6-40A8-455B-A47F-512BCA92AF6A}">
      <dsp:nvSpPr>
        <dsp:cNvPr id="0" name=""/>
        <dsp:cNvSpPr/>
      </dsp:nvSpPr>
      <dsp:spPr>
        <a:xfrm>
          <a:off x="9038147" y="4861082"/>
          <a:ext cx="3237523" cy="19425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Significance of adaptive strategies in optimizing negotiation outcomes in dynamic environments.</a:t>
          </a:r>
          <a:endParaRPr lang="en-US" sz="2300" kern="1200" dirty="0"/>
        </a:p>
      </dsp:txBody>
      <dsp:txXfrm>
        <a:off x="9095041" y="4917976"/>
        <a:ext cx="3123735" cy="182872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2A6581-6757-E9BB-E906-3AF2DD0E35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2FCFD9-3806-56A6-D665-00760DFA95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1EBC1E-8AA4-4ACE-9FC6-937273BE9B55}" type="datetimeFigureOut">
              <a:rPr lang="en-US" smtClean="0"/>
              <a:t>3/29/2024</a:t>
            </a:fld>
            <a:endParaRPr lang="en-US"/>
          </a:p>
        </p:txBody>
      </p:sp>
      <p:sp>
        <p:nvSpPr>
          <p:cNvPr id="4" name="Footer Placeholder 3">
            <a:extLst>
              <a:ext uri="{FF2B5EF4-FFF2-40B4-BE49-F238E27FC236}">
                <a16:creationId xmlns:a16="http://schemas.microsoft.com/office/drawing/2014/main" id="{13E16159-D3C3-EB47-C3AE-B408BE4ACE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B08441-2707-C05E-6515-F585A16879B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4DBFC-59CA-4750-8EA1-8E27B4903F16}" type="slidenum">
              <a:rPr lang="en-US" smtClean="0"/>
              <a:t>‹#›</a:t>
            </a:fld>
            <a:endParaRPr lang="en-US"/>
          </a:p>
        </p:txBody>
      </p:sp>
    </p:spTree>
    <p:extLst>
      <p:ext uri="{BB962C8B-B14F-4D97-AF65-F5344CB8AC3E}">
        <p14:creationId xmlns:p14="http://schemas.microsoft.com/office/powerpoint/2010/main" val="8335153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41F0-D50D-4579-B2F8-FA718D34D6DB}" type="datetimeFigureOut">
              <a:rPr lang="en-US" smtClean="0"/>
              <a:t>3/29/2024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F202DF-D572-4F0F-9367-A2C127510440}" type="slidenum">
              <a:rPr lang="en-US" smtClean="0"/>
              <a:t>‹#›</a:t>
            </a:fld>
            <a:endParaRPr lang="en-US"/>
          </a:p>
        </p:txBody>
      </p:sp>
    </p:spTree>
    <p:extLst>
      <p:ext uri="{BB962C8B-B14F-4D97-AF65-F5344CB8AC3E}">
        <p14:creationId xmlns:p14="http://schemas.microsoft.com/office/powerpoint/2010/main" val="19695931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2A7A36-F5EB-457E-A4B2-BD1A3F0CCB1F}" type="datetime1">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F3AC62-192E-4710-95E9-5298024EC9FF}" type="datetime1">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B06E08-D7F1-4A72-AA91-9D8533565574}" type="datetime1">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6B070B-CD4A-451D-9188-90C58521AB93}" type="datetime1">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3EA25-9C9D-4B43-A4E8-4E3D97E613EE}" type="datetime1">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AD7EB2-035B-4C01-8355-984B2D140949}" type="datetime1">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823C5F-04EC-4D80-8026-B42D0DF2C359}" type="datetime1">
              <a:rPr lang="en-US" smtClean="0"/>
              <a:t>3/29/2024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80CD15-D528-4359-B07B-72557712FB10}" type="datetime1">
              <a:rPr lang="en-US" smtClean="0"/>
              <a:t>3/29/2024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947D6-CC8D-48CB-B43E-A67F8FF0090E}" type="datetime1">
              <a:rPr lang="en-US" smtClean="0"/>
              <a:t>3/29/2024</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7772400" y="9581250"/>
            <a:ext cx="2133600" cy="669925"/>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B8196D-DBDB-4BED-94C3-685095841C62}" type="datetime1">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BD4A2F-8E9E-4D58-8B27-13EDE7FBB166}" type="datetime1">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C33C1E-7399-4B72-B597-5B0B63C43562}" type="datetime1">
              <a:rPr lang="en-US" smtClean="0"/>
              <a:t>3/29/2024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dirty="0"/>
          </a:p>
        </p:txBody>
      </p:sp>
      <p:sp>
        <p:nvSpPr>
          <p:cNvPr id="3" name="Freeform 3"/>
          <p:cNvSpPr/>
          <p:nvPr/>
        </p:nvSpPr>
        <p:spPr>
          <a:xfrm>
            <a:off x="12385536" y="1943100"/>
            <a:ext cx="5157670" cy="6099734"/>
          </a:xfrm>
          <a:custGeom>
            <a:avLst/>
            <a:gdLst/>
            <a:ahLst/>
            <a:cxnLst/>
            <a:rect l="l" t="t" r="r" b="b"/>
            <a:pathLst>
              <a:path w="5157670" h="6099734">
                <a:moveTo>
                  <a:pt x="0" y="0"/>
                </a:moveTo>
                <a:lnTo>
                  <a:pt x="5157670" y="0"/>
                </a:lnTo>
                <a:lnTo>
                  <a:pt x="5157670" y="6099734"/>
                </a:lnTo>
                <a:lnTo>
                  <a:pt x="0" y="6099734"/>
                </a:lnTo>
                <a:lnTo>
                  <a:pt x="0" y="0"/>
                </a:lnTo>
                <a:close/>
              </a:path>
            </a:pathLst>
          </a:custGeom>
          <a:blipFill>
            <a:blip r:embed="rId3"/>
            <a:stretch>
              <a:fillRect/>
            </a:stretch>
          </a:blipFill>
        </p:spPr>
        <p:txBody>
          <a:bodyPr/>
          <a:lstStyle/>
          <a:p>
            <a:endParaRPr lang="en-US"/>
          </a:p>
        </p:txBody>
      </p:sp>
      <p:sp>
        <p:nvSpPr>
          <p:cNvPr id="4" name="Freeform 4"/>
          <p:cNvSpPr/>
          <p:nvPr/>
        </p:nvSpPr>
        <p:spPr>
          <a:xfrm>
            <a:off x="-1473398" y="8455634"/>
            <a:ext cx="12708107" cy="8595301"/>
          </a:xfrm>
          <a:custGeom>
            <a:avLst/>
            <a:gdLst/>
            <a:ahLst/>
            <a:cxnLst/>
            <a:rect l="l" t="t" r="r" b="b"/>
            <a:pathLst>
              <a:path w="12708107" h="8595301">
                <a:moveTo>
                  <a:pt x="0" y="0"/>
                </a:moveTo>
                <a:lnTo>
                  <a:pt x="12708107" y="0"/>
                </a:lnTo>
                <a:lnTo>
                  <a:pt x="12708107" y="8595302"/>
                </a:lnTo>
                <a:lnTo>
                  <a:pt x="0" y="859530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5" name="TextBox 5"/>
          <p:cNvSpPr txBox="1"/>
          <p:nvPr/>
        </p:nvSpPr>
        <p:spPr>
          <a:xfrm>
            <a:off x="1833716" y="2670803"/>
            <a:ext cx="11201400" cy="4514056"/>
          </a:xfrm>
          <a:prstGeom prst="rect">
            <a:avLst/>
          </a:prstGeom>
        </p:spPr>
        <p:txBody>
          <a:bodyPr wrap="square" lIns="0" tIns="0" rIns="0" bIns="0" rtlCol="0" anchor="t">
            <a:spAutoFit/>
          </a:bodyPr>
          <a:lstStyle/>
          <a:p>
            <a:pPr marL="0" lvl="0" indent="0">
              <a:lnSpc>
                <a:spcPts val="8786"/>
              </a:lnSpc>
            </a:pPr>
            <a:r>
              <a:rPr lang="en-US" sz="8000" spc="264" dirty="0">
                <a:solidFill>
                  <a:srgbClr val="E9DFFF"/>
                </a:solidFill>
                <a:latin typeface="Bitter Bold"/>
              </a:rPr>
              <a:t>Negotiation Decision Functions for Autonomous Agents</a:t>
            </a:r>
          </a:p>
        </p:txBody>
      </p:sp>
      <p:sp>
        <p:nvSpPr>
          <p:cNvPr id="7" name="Freeform 7"/>
          <p:cNvSpPr/>
          <p:nvPr/>
        </p:nvSpPr>
        <p:spPr>
          <a:xfrm rot="-10800000">
            <a:off x="6518623" y="-7048233"/>
            <a:ext cx="13135968" cy="8884691"/>
          </a:xfrm>
          <a:custGeom>
            <a:avLst/>
            <a:gdLst/>
            <a:ahLst/>
            <a:cxnLst/>
            <a:rect l="l" t="t" r="r" b="b"/>
            <a:pathLst>
              <a:path w="13135968" h="8884691">
                <a:moveTo>
                  <a:pt x="0" y="0"/>
                </a:moveTo>
                <a:lnTo>
                  <a:pt x="13135968" y="0"/>
                </a:lnTo>
                <a:lnTo>
                  <a:pt x="13135968" y="8884691"/>
                </a:lnTo>
                <a:lnTo>
                  <a:pt x="0" y="8884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5">
            <a:extLst>
              <a:ext uri="{FF2B5EF4-FFF2-40B4-BE49-F238E27FC236}">
                <a16:creationId xmlns:a16="http://schemas.microsoft.com/office/drawing/2014/main" id="{FEF7457A-109A-32E0-C20B-D90336EFFBAD}"/>
              </a:ext>
            </a:extLst>
          </p:cNvPr>
          <p:cNvSpPr txBox="1"/>
          <p:nvPr/>
        </p:nvSpPr>
        <p:spPr>
          <a:xfrm>
            <a:off x="1833716" y="7294744"/>
            <a:ext cx="12187084" cy="1496179"/>
          </a:xfrm>
          <a:prstGeom prst="rect">
            <a:avLst/>
          </a:prstGeom>
        </p:spPr>
        <p:txBody>
          <a:bodyPr wrap="square" lIns="0" tIns="0" rIns="0" bIns="0" rtlCol="0" anchor="t">
            <a:spAutoFit/>
          </a:bodyPr>
          <a:lstStyle/>
          <a:p>
            <a:pPr marL="0" lvl="0" indent="0">
              <a:lnSpc>
                <a:spcPts val="4000"/>
              </a:lnSpc>
            </a:pPr>
            <a:r>
              <a:rPr lang="en-US" sz="2800" spc="264" dirty="0">
                <a:solidFill>
                  <a:srgbClr val="E9DFFF"/>
                </a:solidFill>
                <a:latin typeface="Times New Roman" panose="02020603050405020304" pitchFamily="18" charset="0"/>
                <a:cs typeface="Times New Roman" panose="02020603050405020304" pitchFamily="18" charset="0"/>
              </a:rPr>
              <a:t>Haji Akhundzada</a:t>
            </a:r>
          </a:p>
          <a:p>
            <a:pPr marL="0" lvl="0" indent="0">
              <a:lnSpc>
                <a:spcPts val="4000"/>
              </a:lnSpc>
            </a:pPr>
            <a:r>
              <a:rPr lang="en-US" sz="2800" spc="264" dirty="0" err="1">
                <a:solidFill>
                  <a:srgbClr val="E9DFFF"/>
                </a:solidFill>
                <a:latin typeface="Times New Roman" panose="02020603050405020304" pitchFamily="18" charset="0"/>
                <a:cs typeface="Times New Roman" panose="02020603050405020304" pitchFamily="18" charset="0"/>
              </a:rPr>
              <a:t>Arzuman</a:t>
            </a:r>
            <a:r>
              <a:rPr lang="en-US" sz="2800" spc="264" dirty="0">
                <a:solidFill>
                  <a:srgbClr val="E9DFFF"/>
                </a:solidFill>
                <a:latin typeface="Times New Roman" panose="02020603050405020304" pitchFamily="18" charset="0"/>
                <a:cs typeface="Times New Roman" panose="02020603050405020304" pitchFamily="18" charset="0"/>
              </a:rPr>
              <a:t> Hasanov</a:t>
            </a:r>
            <a:br>
              <a:rPr lang="en-US" sz="2800" spc="264" dirty="0">
                <a:solidFill>
                  <a:srgbClr val="E9DFFF"/>
                </a:solidFill>
                <a:latin typeface="Times New Roman" panose="02020603050405020304" pitchFamily="18" charset="0"/>
                <a:cs typeface="Times New Roman" panose="02020603050405020304" pitchFamily="18" charset="0"/>
              </a:rPr>
            </a:br>
            <a:r>
              <a:rPr lang="en-US" sz="2800" spc="264" dirty="0">
                <a:solidFill>
                  <a:srgbClr val="E9DFFF"/>
                </a:solidFill>
                <a:latin typeface="Times New Roman" panose="02020603050405020304" pitchFamily="18" charset="0"/>
                <a:cs typeface="Times New Roman" panose="02020603050405020304" pitchFamily="18" charset="0"/>
              </a:rPr>
              <a:t>Ravan Iskandarov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0" y="549566"/>
            <a:ext cx="18288000" cy="895053"/>
          </a:xfrm>
          <a:prstGeom prst="rect">
            <a:avLst/>
          </a:prstGeom>
        </p:spPr>
        <p:txBody>
          <a:bodyPr wrap="square" lIns="0" tIns="0" rIns="0" bIns="0" rtlCol="0" anchor="t">
            <a:spAutoFit/>
          </a:bodyPr>
          <a:lstStyle/>
          <a:p>
            <a:pPr marL="0" marR="0" lvl="0" indent="0" algn="ctr" defTabSz="914400" rtl="0" eaLnBrk="1" fontAlgn="auto" latinLnBrk="0" hangingPunct="1">
              <a:lnSpc>
                <a:spcPts val="7416"/>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Bitter Bold"/>
                <a:ea typeface="+mn-ea"/>
                <a:cs typeface="+mn-cs"/>
              </a:rPr>
              <a:t>Comparison</a:t>
            </a:r>
          </a:p>
        </p:txBody>
      </p:sp>
      <p:sp>
        <p:nvSpPr>
          <p:cNvPr id="7" name="Slide Number Placeholder 15">
            <a:extLst>
              <a:ext uri="{FF2B5EF4-FFF2-40B4-BE49-F238E27FC236}">
                <a16:creationId xmlns:a16="http://schemas.microsoft.com/office/drawing/2014/main" id="{26ADAC45-7B8E-727F-6AEA-DE8B5A8A7E2C}"/>
              </a:ext>
            </a:extLst>
          </p:cNvPr>
          <p:cNvSpPr>
            <a:spLocks noGrp="1"/>
          </p:cNvSpPr>
          <p:nvPr>
            <p:ph type="sldNum" sz="quarter" idx="12"/>
          </p:nvPr>
        </p:nvSpPr>
        <p:spPr>
          <a:xfrm>
            <a:off x="8877300" y="9467615"/>
            <a:ext cx="533400" cy="6699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04E04CDB-C29F-FD13-4D7A-032AF65D700C}"/>
              </a:ext>
            </a:extLst>
          </p:cNvPr>
          <p:cNvSpPr txBox="1"/>
          <p:nvPr/>
        </p:nvSpPr>
        <p:spPr>
          <a:xfrm>
            <a:off x="2419350" y="3619500"/>
            <a:ext cx="13449300" cy="193899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Moreover, while the Belief-Desire-Intention (BDI) multi-agent system proposed by </a:t>
            </a:r>
            <a:r>
              <a:rPr kumimoji="0" lang="en-US" sz="2400" b="0" i="0" u="none" strike="noStrike" kern="1200" cap="none" spc="0" normalizeH="0" baseline="0" noProof="0" dirty="0" err="1">
                <a:ln>
                  <a:noFill/>
                </a:ln>
                <a:solidFill>
                  <a:prstClr val="white"/>
                </a:solidFill>
                <a:effectLst/>
                <a:uLnTx/>
                <a:uFillTx/>
                <a:latin typeface="Calibri"/>
                <a:ea typeface="+mn-ea"/>
                <a:cs typeface="+mn-cs"/>
              </a:rPr>
              <a:t>Deochake</a:t>
            </a:r>
            <a:r>
              <a:rPr kumimoji="0" lang="en-US" sz="2400" b="0" i="0" u="none" strike="noStrike" kern="1200" cap="none" spc="0" normalizeH="0" baseline="0" noProof="0" dirty="0">
                <a:ln>
                  <a:noFill/>
                </a:ln>
                <a:solidFill>
                  <a:prstClr val="white"/>
                </a:solidFill>
                <a:effectLst/>
                <a:uLnTx/>
                <a:uFillTx/>
                <a:latin typeface="Calibri"/>
                <a:ea typeface="+mn-ea"/>
                <a:cs typeface="+mn-cs"/>
              </a:rPr>
              <a:t> leverages the BDI architecture for negotiations in cloud marketplaces, the </a:t>
            </a:r>
            <a:r>
              <a:rPr kumimoji="0" lang="en-US" sz="2400" b="0" i="0" u="none" strike="noStrike" kern="1200" cap="none" spc="0" normalizeH="0" baseline="0" noProof="0" dirty="0" err="1">
                <a:ln>
                  <a:noFill/>
                </a:ln>
                <a:solidFill>
                  <a:prstClr val="white"/>
                </a:solidFill>
                <a:effectLst/>
                <a:uLnTx/>
                <a:uFillTx/>
                <a:latin typeface="Calibri"/>
                <a:ea typeface="+mn-ea"/>
                <a:cs typeface="+mn-cs"/>
              </a:rPr>
              <a:t>Faratin</a:t>
            </a:r>
            <a:r>
              <a:rPr kumimoji="0" lang="en-US" sz="2400" b="0" i="0" u="none" strike="noStrike" kern="1200" cap="none" spc="0" normalizeH="0" baseline="0" noProof="0" dirty="0">
                <a:ln>
                  <a:noFill/>
                </a:ln>
                <a:solidFill>
                  <a:prstClr val="white"/>
                </a:solidFill>
                <a:effectLst/>
                <a:uLnTx/>
                <a:uFillTx/>
                <a:latin typeface="Calibri"/>
                <a:ea typeface="+mn-ea"/>
                <a:cs typeface="+mn-cs"/>
              </a:rPr>
              <a:t> et al. paper introduces a structured approach to defining negotiation strategies and tactics for autonomous agents in service provision agreements. This formal model offers a systematic framework for agents to engage in negotiations effectively, showcasing a unique perspective on autonomous agent behavior in negotiation scenarios.</a:t>
            </a:r>
          </a:p>
        </p:txBody>
      </p:sp>
    </p:spTree>
    <p:extLst>
      <p:ext uri="{BB962C8B-B14F-4D97-AF65-F5344CB8AC3E}">
        <p14:creationId xmlns:p14="http://schemas.microsoft.com/office/powerpoint/2010/main" val="121626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0" y="549566"/>
            <a:ext cx="18288000" cy="895053"/>
          </a:xfrm>
          <a:prstGeom prst="rect">
            <a:avLst/>
          </a:prstGeom>
        </p:spPr>
        <p:txBody>
          <a:bodyPr wrap="square" lIns="0" tIns="0" rIns="0" bIns="0" rtlCol="0" anchor="t">
            <a:spAutoFit/>
          </a:bodyPr>
          <a:lstStyle/>
          <a:p>
            <a:pPr marL="0" marR="0" lvl="0" indent="0" algn="ctr" defTabSz="914400" rtl="0" eaLnBrk="1" fontAlgn="auto" latinLnBrk="0" hangingPunct="1">
              <a:lnSpc>
                <a:spcPts val="7416"/>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Bitter Bold"/>
                <a:ea typeface="+mn-ea"/>
                <a:cs typeface="+mn-cs"/>
              </a:rPr>
              <a:t>Comparison</a:t>
            </a:r>
          </a:p>
        </p:txBody>
      </p:sp>
      <p:sp>
        <p:nvSpPr>
          <p:cNvPr id="7" name="Slide Number Placeholder 15">
            <a:extLst>
              <a:ext uri="{FF2B5EF4-FFF2-40B4-BE49-F238E27FC236}">
                <a16:creationId xmlns:a16="http://schemas.microsoft.com/office/drawing/2014/main" id="{26ADAC45-7B8E-727F-6AEA-DE8B5A8A7E2C}"/>
              </a:ext>
            </a:extLst>
          </p:cNvPr>
          <p:cNvSpPr>
            <a:spLocks noGrp="1"/>
          </p:cNvSpPr>
          <p:nvPr>
            <p:ph type="sldNum" sz="quarter" idx="12"/>
          </p:nvPr>
        </p:nvSpPr>
        <p:spPr>
          <a:xfrm>
            <a:off x="8877300" y="9467615"/>
            <a:ext cx="533400" cy="6699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F0AC4B66-7FF1-711E-01F5-06C9C8D1620B}"/>
              </a:ext>
            </a:extLst>
          </p:cNvPr>
          <p:cNvSpPr txBox="1"/>
          <p:nvPr/>
        </p:nvSpPr>
        <p:spPr>
          <a:xfrm>
            <a:off x="2514600" y="3543300"/>
            <a:ext cx="13258800" cy="2677656"/>
          </a:xfrm>
          <a:prstGeom prst="rect">
            <a:avLst/>
          </a:prstGeom>
          <a:noFill/>
        </p:spPr>
        <p:txBody>
          <a:bodyPr wrap="square">
            <a:spAutoFit/>
          </a:bodyPr>
          <a:lstStyle/>
          <a:p>
            <a:r>
              <a:rPr lang="en-US" sz="2400" dirty="0">
                <a:solidFill>
                  <a:prstClr val="white"/>
                </a:solidFill>
                <a:latin typeface="Calibri"/>
              </a:rPr>
              <a:t>Additionally, the distributed fuzzy-based negotiation model for coalition formation in multi-agent systems by El-</a:t>
            </a:r>
            <a:r>
              <a:rPr lang="en-US" sz="2400" dirty="0" err="1">
                <a:solidFill>
                  <a:prstClr val="white"/>
                </a:solidFill>
                <a:latin typeface="Calibri"/>
              </a:rPr>
              <a:t>Ashmawi</a:t>
            </a:r>
            <a:r>
              <a:rPr lang="en-US" sz="2400" dirty="0">
                <a:solidFill>
                  <a:prstClr val="white"/>
                </a:solidFill>
                <a:latin typeface="Calibri"/>
              </a:rPr>
              <a:t>, Jun, and </a:t>
            </a:r>
            <a:r>
              <a:rPr lang="en-US" sz="2400" dirty="0" err="1">
                <a:solidFill>
                  <a:prstClr val="white"/>
                </a:solidFill>
                <a:latin typeface="Calibri"/>
              </a:rPr>
              <a:t>Renfa</a:t>
            </a:r>
            <a:r>
              <a:rPr lang="en-US" sz="2400" dirty="0">
                <a:solidFill>
                  <a:prstClr val="white"/>
                </a:solidFill>
                <a:latin typeface="Calibri"/>
              </a:rPr>
              <a:t> emphasizes distributed decision-making processes using fuzzy logic for coalition formation. This model contrasts with the focus of </a:t>
            </a:r>
            <a:r>
              <a:rPr lang="en-US" sz="2400" dirty="0" err="1">
                <a:solidFill>
                  <a:prstClr val="white"/>
                </a:solidFill>
                <a:latin typeface="Calibri"/>
              </a:rPr>
              <a:t>Faratin</a:t>
            </a:r>
            <a:r>
              <a:rPr lang="en-US" sz="2400" dirty="0">
                <a:solidFill>
                  <a:prstClr val="white"/>
                </a:solidFill>
                <a:latin typeface="Calibri"/>
              </a:rPr>
              <a:t> et al. on negotiation decision functions tailored for autonomous agents negotiating service provision agreements. By honing in on negotiation strategies and tactics within specific contexts, the </a:t>
            </a:r>
            <a:r>
              <a:rPr lang="en-US" sz="2400" dirty="0" err="1">
                <a:solidFill>
                  <a:prstClr val="white"/>
                </a:solidFill>
                <a:latin typeface="Calibri"/>
              </a:rPr>
              <a:t>Faratin</a:t>
            </a:r>
            <a:r>
              <a:rPr lang="en-US" sz="2400" dirty="0">
                <a:solidFill>
                  <a:prstClr val="white"/>
                </a:solidFill>
                <a:latin typeface="Calibri"/>
              </a:rPr>
              <a:t> et al. paper offers a more specialized and detailed exploration of negotiation mechanisms in autonomous systems, highlighting the diversity of approaches in the field of autonomous agent negotiation.</a:t>
            </a:r>
          </a:p>
        </p:txBody>
      </p:sp>
    </p:spTree>
    <p:extLst>
      <p:ext uri="{BB962C8B-B14F-4D97-AF65-F5344CB8AC3E}">
        <p14:creationId xmlns:p14="http://schemas.microsoft.com/office/powerpoint/2010/main" val="394843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660547" y="586916"/>
            <a:ext cx="16966906" cy="9113167"/>
            <a:chOff x="0" y="0"/>
            <a:chExt cx="5679811" cy="3050708"/>
          </a:xfrm>
        </p:grpSpPr>
        <p:sp>
          <p:nvSpPr>
            <p:cNvPr id="4" name="Freeform 4"/>
            <p:cNvSpPr/>
            <p:nvPr/>
          </p:nvSpPr>
          <p:spPr>
            <a:xfrm>
              <a:off x="0" y="0"/>
              <a:ext cx="5679811" cy="3050708"/>
            </a:xfrm>
            <a:custGeom>
              <a:avLst/>
              <a:gdLst/>
              <a:ahLst/>
              <a:cxnLst/>
              <a:rect l="l" t="t" r="r" b="b"/>
              <a:pathLst>
                <a:path w="5679811" h="3050708">
                  <a:moveTo>
                    <a:pt x="6844" y="0"/>
                  </a:moveTo>
                  <a:lnTo>
                    <a:pt x="5672967" y="0"/>
                  </a:lnTo>
                  <a:cubicBezTo>
                    <a:pt x="5674782" y="0"/>
                    <a:pt x="5676523" y="721"/>
                    <a:pt x="5677807" y="2005"/>
                  </a:cubicBezTo>
                  <a:cubicBezTo>
                    <a:pt x="5679090" y="3288"/>
                    <a:pt x="5679811" y="5029"/>
                    <a:pt x="5679811" y="6844"/>
                  </a:cubicBezTo>
                  <a:lnTo>
                    <a:pt x="5679811" y="3043863"/>
                  </a:lnTo>
                  <a:cubicBezTo>
                    <a:pt x="5679811" y="3045678"/>
                    <a:pt x="5679090" y="3047419"/>
                    <a:pt x="5677807" y="3048703"/>
                  </a:cubicBezTo>
                  <a:cubicBezTo>
                    <a:pt x="5676523" y="3049987"/>
                    <a:pt x="5674782" y="3050708"/>
                    <a:pt x="5672967" y="3050708"/>
                  </a:cubicBezTo>
                  <a:lnTo>
                    <a:pt x="6844" y="3050708"/>
                  </a:lnTo>
                  <a:cubicBezTo>
                    <a:pt x="5029" y="3050708"/>
                    <a:pt x="3288" y="3049987"/>
                    <a:pt x="2005" y="3048703"/>
                  </a:cubicBezTo>
                  <a:cubicBezTo>
                    <a:pt x="721" y="3047419"/>
                    <a:pt x="0" y="3045678"/>
                    <a:pt x="0" y="3043863"/>
                  </a:cubicBezTo>
                  <a:lnTo>
                    <a:pt x="0" y="6844"/>
                  </a:lnTo>
                  <a:cubicBezTo>
                    <a:pt x="0" y="5029"/>
                    <a:pt x="721" y="3288"/>
                    <a:pt x="2005" y="2005"/>
                  </a:cubicBezTo>
                  <a:cubicBezTo>
                    <a:pt x="3288" y="721"/>
                    <a:pt x="5029" y="0"/>
                    <a:pt x="6844" y="0"/>
                  </a:cubicBezTo>
                  <a:close/>
                </a:path>
              </a:pathLst>
            </a:custGeom>
            <a:solidFill>
              <a:srgbClr val="958CEB"/>
            </a:solidFill>
          </p:spPr>
          <p:txBody>
            <a:bodyPr/>
            <a:lstStyle/>
            <a:p>
              <a:endParaRPr lang="en-US"/>
            </a:p>
          </p:txBody>
        </p:sp>
        <p:sp>
          <p:nvSpPr>
            <p:cNvPr id="5" name="TextBox 5"/>
            <p:cNvSpPr txBox="1"/>
            <p:nvPr/>
          </p:nvSpPr>
          <p:spPr>
            <a:xfrm>
              <a:off x="0" y="85725"/>
              <a:ext cx="5679811" cy="2964983"/>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1473398" y="8455634"/>
            <a:ext cx="12708107" cy="8595301"/>
          </a:xfrm>
          <a:custGeom>
            <a:avLst/>
            <a:gdLst/>
            <a:ahLst/>
            <a:cxnLst/>
            <a:rect l="l" t="t" r="r" b="b"/>
            <a:pathLst>
              <a:path w="12708107" h="8595301">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7" name="Freeform 7"/>
          <p:cNvSpPr/>
          <p:nvPr/>
        </p:nvSpPr>
        <p:spPr>
          <a:xfrm rot="-10800000">
            <a:off x="6518623" y="-7048233"/>
            <a:ext cx="13135968" cy="8884691"/>
          </a:xfrm>
          <a:custGeom>
            <a:avLst/>
            <a:gdLst/>
            <a:ahLst/>
            <a:cxnLst/>
            <a:rect l="l" t="t" r="r" b="b"/>
            <a:pathLst>
              <a:path w="13135968" h="8884691">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229814" y="2342826"/>
            <a:ext cx="11828371" cy="948978"/>
          </a:xfrm>
          <a:prstGeom prst="rect">
            <a:avLst/>
          </a:prstGeom>
        </p:spPr>
        <p:txBody>
          <a:bodyPr lIns="0" tIns="0" rIns="0" bIns="0" rtlCol="0" anchor="t">
            <a:spAutoFit/>
          </a:bodyPr>
          <a:lstStyle/>
          <a:p>
            <a:pPr marL="0" lvl="0" indent="0" algn="ctr">
              <a:lnSpc>
                <a:spcPts val="7416"/>
              </a:lnSpc>
            </a:pPr>
            <a:r>
              <a:rPr lang="en-US" sz="7200" dirty="0">
                <a:solidFill>
                  <a:srgbClr val="0D0750"/>
                </a:solidFill>
                <a:latin typeface="Bitter Bold"/>
              </a:rPr>
              <a:t>Conclusion</a:t>
            </a:r>
          </a:p>
        </p:txBody>
      </p:sp>
      <p:sp>
        <p:nvSpPr>
          <p:cNvPr id="9" name="TextBox 9"/>
          <p:cNvSpPr txBox="1"/>
          <p:nvPr/>
        </p:nvSpPr>
        <p:spPr>
          <a:xfrm>
            <a:off x="2895600" y="3687667"/>
            <a:ext cx="12344400" cy="3447098"/>
          </a:xfrm>
          <a:prstGeom prst="rect">
            <a:avLst/>
          </a:prstGeom>
        </p:spPr>
        <p:txBody>
          <a:bodyPr wrap="square" lIns="0" tIns="0" rIns="0" bIns="0" rtlCol="0" anchor="t">
            <a:spAutoFit/>
          </a:bodyPr>
          <a:lstStyle/>
          <a:p>
            <a:pPr algn="just"/>
            <a:endParaRPr lang="en-US" sz="2800" dirty="0">
              <a:latin typeface="Söhne"/>
              <a:cs typeface="Times New Roman" panose="02020603050405020304" pitchFamily="18" charset="0"/>
            </a:endParaRPr>
          </a:p>
          <a:p>
            <a:pPr algn="just"/>
            <a:r>
              <a:rPr lang="en-US" sz="2800" dirty="0">
                <a:latin typeface="Söhne"/>
                <a:cs typeface="Times New Roman" panose="02020603050405020304" pitchFamily="18" charset="0"/>
              </a:rPr>
              <a:t>The study on negotiation decision functions for autonomous agents illuminates the complexities of multi-agent interactions. It underscores the need for adaptable negotiation strategies amidst uncertainty, time constraints, and information asymmetry. Empirical evaluations reveal the significance of strategic decision-making and adaptation, especially concerning time constraints and initial offers. Prioritizing fairness, transparency, and accountability fosters ethical behavior and trust among autonomous agents in dynamic environments.</a:t>
            </a:r>
            <a:endParaRPr lang="en-US" sz="2800" b="0" i="0" dirty="0">
              <a:effectLst/>
              <a:latin typeface="Söhne"/>
              <a:cs typeface="Times New Roman" panose="02020603050405020304" pitchFamily="18" charset="0"/>
            </a:endParaRPr>
          </a:p>
        </p:txBody>
      </p:sp>
      <p:sp>
        <p:nvSpPr>
          <p:cNvPr id="11" name="Slide Number Placeholder 15">
            <a:extLst>
              <a:ext uri="{FF2B5EF4-FFF2-40B4-BE49-F238E27FC236}">
                <a16:creationId xmlns:a16="http://schemas.microsoft.com/office/drawing/2014/main" id="{D2C917DA-F411-884E-CAE2-D914E5BA8188}"/>
              </a:ext>
            </a:extLst>
          </p:cNvPr>
          <p:cNvSpPr>
            <a:spLocks noGrp="1"/>
          </p:cNvSpPr>
          <p:nvPr>
            <p:ph type="sldNum" sz="quarter" idx="12"/>
          </p:nvPr>
        </p:nvSpPr>
        <p:spPr>
          <a:xfrm>
            <a:off x="8877299" y="9700083"/>
            <a:ext cx="533400" cy="669925"/>
          </a:xfrm>
        </p:spPr>
        <p:txBody>
          <a:bodyPr/>
          <a:lstStyle/>
          <a:p>
            <a:pPr algn="ctr"/>
            <a:fld id="{B6F15528-21DE-4FAA-801E-634DDDAF4B2B}" type="slidenum">
              <a:rPr lang="en-US" sz="2400" b="1" smtClean="0">
                <a:solidFill>
                  <a:schemeClr val="bg1"/>
                </a:solidFill>
              </a:rPr>
              <a:pPr algn="ctr"/>
              <a:t>12</a:t>
            </a:fld>
            <a:endParaRPr lang="en-US"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0" y="549566"/>
            <a:ext cx="18288000" cy="895053"/>
          </a:xfrm>
          <a:prstGeom prst="rect">
            <a:avLst/>
          </a:prstGeom>
        </p:spPr>
        <p:txBody>
          <a:bodyPr wrap="square" lIns="0" tIns="0" rIns="0" bIns="0" rtlCol="0" anchor="t">
            <a:spAutoFit/>
          </a:bodyPr>
          <a:lstStyle/>
          <a:p>
            <a:pPr marL="0" marR="0" lvl="0" indent="0" algn="ctr" defTabSz="914400" rtl="0" eaLnBrk="1" fontAlgn="auto" latinLnBrk="0" hangingPunct="1">
              <a:lnSpc>
                <a:spcPts val="7416"/>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Bitter Bold"/>
                <a:ea typeface="+mn-ea"/>
                <a:cs typeface="+mn-cs"/>
              </a:rPr>
              <a:t>References</a:t>
            </a:r>
          </a:p>
        </p:txBody>
      </p:sp>
      <p:sp>
        <p:nvSpPr>
          <p:cNvPr id="7" name="Slide Number Placeholder 15">
            <a:extLst>
              <a:ext uri="{FF2B5EF4-FFF2-40B4-BE49-F238E27FC236}">
                <a16:creationId xmlns:a16="http://schemas.microsoft.com/office/drawing/2014/main" id="{26ADAC45-7B8E-727F-6AEA-DE8B5A8A7E2C}"/>
              </a:ext>
            </a:extLst>
          </p:cNvPr>
          <p:cNvSpPr>
            <a:spLocks noGrp="1"/>
          </p:cNvSpPr>
          <p:nvPr>
            <p:ph type="sldNum" sz="quarter" idx="12"/>
          </p:nvPr>
        </p:nvSpPr>
        <p:spPr>
          <a:xfrm>
            <a:off x="8877300" y="9467615"/>
            <a:ext cx="533400" cy="6699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D358D004-01F3-C0A7-19FD-3278A0843610}"/>
              </a:ext>
            </a:extLst>
          </p:cNvPr>
          <p:cNvSpPr txBox="1"/>
          <p:nvPr/>
        </p:nvSpPr>
        <p:spPr>
          <a:xfrm>
            <a:off x="3581400" y="3620006"/>
            <a:ext cx="11658600" cy="3046988"/>
          </a:xfrm>
          <a:prstGeom prst="rect">
            <a:avLst/>
          </a:prstGeom>
          <a:noFill/>
        </p:spPr>
        <p:txBody>
          <a:bodyPr wrap="square">
            <a:spAutoFit/>
          </a:bodyPr>
          <a:lstStyle/>
          <a:p>
            <a:pPr marL="457200" indent="-457200" algn="just">
              <a:buFont typeface="+mj-lt"/>
              <a:buAutoNum type="arabicPeriod"/>
            </a:pPr>
            <a:r>
              <a:rPr lang="en-US" sz="2400" dirty="0" err="1">
                <a:solidFill>
                  <a:schemeClr val="bg1"/>
                </a:solidFill>
              </a:rPr>
              <a:t>Faratin</a:t>
            </a:r>
            <a:r>
              <a:rPr lang="en-US" sz="2400" dirty="0">
                <a:solidFill>
                  <a:schemeClr val="bg1"/>
                </a:solidFill>
              </a:rPr>
              <a:t>, P., Sierra, C., &amp; Jennings, N. R. (1998). Negotiation decision functions for autonomous agents. Robotics and Autonomous Systems</a:t>
            </a:r>
          </a:p>
          <a:p>
            <a:pPr marL="457200" indent="-457200" algn="just">
              <a:buFont typeface="+mj-lt"/>
              <a:buAutoNum type="arabicPeriod"/>
            </a:pPr>
            <a:r>
              <a:rPr lang="en-US" sz="2400" dirty="0">
                <a:solidFill>
                  <a:schemeClr val="bg1"/>
                </a:solidFill>
              </a:rPr>
              <a:t>Lopes, F., &amp; Coelho, H. (2014). Negotiation and Argumentation in Multi-Agent Systems: Fundamentals, Theories, Systems and Applications.</a:t>
            </a:r>
          </a:p>
          <a:p>
            <a:pPr marL="457200" indent="-457200" algn="just">
              <a:buFont typeface="+mj-lt"/>
              <a:buAutoNum type="arabicPeriod"/>
            </a:pPr>
            <a:r>
              <a:rPr lang="en-US" sz="2400" dirty="0" err="1">
                <a:solidFill>
                  <a:schemeClr val="bg1"/>
                </a:solidFill>
              </a:rPr>
              <a:t>Deochake</a:t>
            </a:r>
            <a:r>
              <a:rPr lang="en-US" sz="2400" dirty="0">
                <a:solidFill>
                  <a:schemeClr val="bg1"/>
                </a:solidFill>
              </a:rPr>
              <a:t>, S. (2022). Belief-Desire-Intention (BDI) Multi-agent System for Cloud Marketplace Negotiation.</a:t>
            </a:r>
          </a:p>
          <a:p>
            <a:pPr marL="457200" indent="-457200" algn="just">
              <a:buFont typeface="+mj-lt"/>
              <a:buAutoNum type="arabicPeriod"/>
            </a:pPr>
            <a:r>
              <a:rPr lang="en-US" sz="2400" dirty="0">
                <a:solidFill>
                  <a:schemeClr val="bg1"/>
                </a:solidFill>
              </a:rPr>
              <a:t>El-</a:t>
            </a:r>
            <a:r>
              <a:rPr lang="en-US" sz="2400" dirty="0" err="1">
                <a:solidFill>
                  <a:schemeClr val="bg1"/>
                </a:solidFill>
              </a:rPr>
              <a:t>Ashmawi</a:t>
            </a:r>
            <a:r>
              <a:rPr lang="en-US" sz="2400" dirty="0">
                <a:solidFill>
                  <a:schemeClr val="bg1"/>
                </a:solidFill>
              </a:rPr>
              <a:t>, W. H., Jun, H., &amp; </a:t>
            </a:r>
            <a:r>
              <a:rPr lang="en-US" sz="2400" dirty="0" err="1">
                <a:solidFill>
                  <a:schemeClr val="bg1"/>
                </a:solidFill>
              </a:rPr>
              <a:t>Renfa</a:t>
            </a:r>
            <a:r>
              <a:rPr lang="en-US" sz="2400" dirty="0">
                <a:solidFill>
                  <a:schemeClr val="bg1"/>
                </a:solidFill>
              </a:rPr>
              <a:t>, L. (2012). A Novel Distributed Fuzzy-based Negotiation Model for Coalition Formation in Multi-Agent Systems.</a:t>
            </a:r>
          </a:p>
        </p:txBody>
      </p:sp>
    </p:spTree>
    <p:extLst>
      <p:ext uri="{BB962C8B-B14F-4D97-AF65-F5344CB8AC3E}">
        <p14:creationId xmlns:p14="http://schemas.microsoft.com/office/powerpoint/2010/main" val="408394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Freeform 3"/>
          <p:cNvSpPr/>
          <p:nvPr/>
        </p:nvSpPr>
        <p:spPr>
          <a:xfrm>
            <a:off x="-1473398" y="8455634"/>
            <a:ext cx="12708107" cy="8595301"/>
          </a:xfrm>
          <a:custGeom>
            <a:avLst/>
            <a:gdLst/>
            <a:ahLst/>
            <a:cxnLst/>
            <a:rect l="l" t="t" r="r" b="b"/>
            <a:pathLst>
              <a:path w="12708107" h="8595301">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rot="-10800000">
            <a:off x="6518623" y="-7048233"/>
            <a:ext cx="13135968" cy="8884691"/>
          </a:xfrm>
          <a:custGeom>
            <a:avLst/>
            <a:gdLst/>
            <a:ahLst/>
            <a:cxnLst/>
            <a:rect l="l" t="t" r="r" b="b"/>
            <a:pathLst>
              <a:path w="13135968" h="8884691">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337476" y="2701693"/>
            <a:ext cx="6129878" cy="4883614"/>
          </a:xfrm>
          <a:custGeom>
            <a:avLst/>
            <a:gdLst/>
            <a:ahLst/>
            <a:cxnLst/>
            <a:rect l="l" t="t" r="r" b="b"/>
            <a:pathLst>
              <a:path w="6129878" h="4883614">
                <a:moveTo>
                  <a:pt x="0" y="0"/>
                </a:moveTo>
                <a:lnTo>
                  <a:pt x="6129878" y="0"/>
                </a:lnTo>
                <a:lnTo>
                  <a:pt x="6129878" y="4883614"/>
                </a:lnTo>
                <a:lnTo>
                  <a:pt x="0" y="488361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820646" y="2835393"/>
            <a:ext cx="7728749" cy="4940064"/>
          </a:xfrm>
          <a:prstGeom prst="rect">
            <a:avLst/>
          </a:prstGeom>
        </p:spPr>
        <p:txBody>
          <a:bodyPr lIns="0" tIns="0" rIns="0" bIns="0" rtlCol="0" anchor="t">
            <a:spAutoFit/>
          </a:bodyPr>
          <a:lstStyle/>
          <a:p>
            <a:pPr marL="0" lvl="0" indent="0">
              <a:lnSpc>
                <a:spcPts val="11790"/>
              </a:lnSpc>
            </a:pPr>
            <a:r>
              <a:rPr lang="en-US" sz="12678">
                <a:solidFill>
                  <a:srgbClr val="E9DFFF"/>
                </a:solidFill>
                <a:latin typeface="Bitter Bold"/>
              </a:rPr>
              <a:t>Thank you very much!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Freeform 3"/>
          <p:cNvSpPr/>
          <p:nvPr/>
        </p:nvSpPr>
        <p:spPr>
          <a:xfrm>
            <a:off x="11685513" y="3694647"/>
            <a:ext cx="5573787" cy="5563653"/>
          </a:xfrm>
          <a:custGeom>
            <a:avLst/>
            <a:gdLst/>
            <a:ahLst/>
            <a:cxnLst/>
            <a:rect l="l" t="t" r="r" b="b"/>
            <a:pathLst>
              <a:path w="5573787" h="5563653">
                <a:moveTo>
                  <a:pt x="0" y="0"/>
                </a:moveTo>
                <a:lnTo>
                  <a:pt x="5573787" y="0"/>
                </a:lnTo>
                <a:lnTo>
                  <a:pt x="5573787" y="5563653"/>
                </a:lnTo>
                <a:lnTo>
                  <a:pt x="0" y="556365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2090685" y="1989788"/>
            <a:ext cx="3798588" cy="6307423"/>
          </a:xfrm>
          <a:custGeom>
            <a:avLst/>
            <a:gdLst/>
            <a:ahLst/>
            <a:cxnLst/>
            <a:rect l="l" t="t" r="r" b="b"/>
            <a:pathLst>
              <a:path w="3798588" h="6307423">
                <a:moveTo>
                  <a:pt x="0" y="0"/>
                </a:moveTo>
                <a:lnTo>
                  <a:pt x="3798588" y="0"/>
                </a:lnTo>
                <a:lnTo>
                  <a:pt x="3798588" y="6307424"/>
                </a:lnTo>
                <a:lnTo>
                  <a:pt x="0" y="6307424"/>
                </a:lnTo>
                <a:lnTo>
                  <a:pt x="0" y="0"/>
                </a:lnTo>
                <a:close/>
              </a:path>
            </a:pathLst>
          </a:custGeom>
          <a:blipFill>
            <a:blip r:embed="rId5"/>
            <a:stretch>
              <a:fillRect/>
            </a:stretch>
          </a:blipFill>
        </p:spPr>
        <p:txBody>
          <a:bodyPr/>
          <a:lstStyle/>
          <a:p>
            <a:endParaRPr lang="en-US"/>
          </a:p>
        </p:txBody>
      </p:sp>
      <p:sp>
        <p:nvSpPr>
          <p:cNvPr id="5" name="Freeform 5"/>
          <p:cNvSpPr/>
          <p:nvPr/>
        </p:nvSpPr>
        <p:spPr>
          <a:xfrm>
            <a:off x="-1473398" y="8455634"/>
            <a:ext cx="12708107" cy="8595301"/>
          </a:xfrm>
          <a:custGeom>
            <a:avLst/>
            <a:gdLst/>
            <a:ahLst/>
            <a:cxnLst/>
            <a:rect l="l" t="t" r="r" b="b"/>
            <a:pathLst>
              <a:path w="12708107" h="8595301">
                <a:moveTo>
                  <a:pt x="0" y="0"/>
                </a:moveTo>
                <a:lnTo>
                  <a:pt x="12708107" y="0"/>
                </a:lnTo>
                <a:lnTo>
                  <a:pt x="12708107" y="8595302"/>
                </a:lnTo>
                <a:lnTo>
                  <a:pt x="0" y="859530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6" name="Freeform 6"/>
          <p:cNvSpPr/>
          <p:nvPr/>
        </p:nvSpPr>
        <p:spPr>
          <a:xfrm rot="-10800000">
            <a:off x="6518623" y="-7048233"/>
            <a:ext cx="13135968" cy="8884691"/>
          </a:xfrm>
          <a:custGeom>
            <a:avLst/>
            <a:gdLst/>
            <a:ahLst/>
            <a:cxnLst/>
            <a:rect l="l" t="t" r="r" b="b"/>
            <a:pathLst>
              <a:path w="13135968" h="8884691">
                <a:moveTo>
                  <a:pt x="0" y="0"/>
                </a:moveTo>
                <a:lnTo>
                  <a:pt x="13135968" y="0"/>
                </a:lnTo>
                <a:lnTo>
                  <a:pt x="13135968" y="8884691"/>
                </a:lnTo>
                <a:lnTo>
                  <a:pt x="0" y="88846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1871749" y="2231035"/>
            <a:ext cx="7901406" cy="948978"/>
          </a:xfrm>
          <a:prstGeom prst="rect">
            <a:avLst/>
          </a:prstGeom>
        </p:spPr>
        <p:txBody>
          <a:bodyPr lIns="0" tIns="0" rIns="0" bIns="0" rtlCol="0" anchor="t">
            <a:spAutoFit/>
          </a:bodyPr>
          <a:lstStyle/>
          <a:p>
            <a:pPr marL="0" lvl="0" indent="0">
              <a:lnSpc>
                <a:spcPts val="7416"/>
              </a:lnSpc>
            </a:pPr>
            <a:r>
              <a:rPr lang="en-US" sz="7200" dirty="0">
                <a:solidFill>
                  <a:srgbClr val="FFFFFF"/>
                </a:solidFill>
                <a:latin typeface="Bitter Bold" panose="020B0604020202020204" charset="0"/>
                <a:cs typeface="Times New Roman" panose="02020603050405020304" pitchFamily="18" charset="0"/>
              </a:rPr>
              <a:t>Introduction</a:t>
            </a:r>
          </a:p>
        </p:txBody>
      </p:sp>
      <p:sp>
        <p:nvSpPr>
          <p:cNvPr id="8" name="TextBox 8"/>
          <p:cNvSpPr txBox="1"/>
          <p:nvPr/>
        </p:nvSpPr>
        <p:spPr>
          <a:xfrm>
            <a:off x="1871749" y="3694647"/>
            <a:ext cx="8161430" cy="3590727"/>
          </a:xfrm>
          <a:prstGeom prst="rect">
            <a:avLst/>
          </a:prstGeom>
        </p:spPr>
        <p:txBody>
          <a:bodyPr wrap="square" lIns="0" tIns="0" rIns="0" bIns="0" rtlCol="0" anchor="t">
            <a:spAutoFit/>
          </a:bodyPr>
          <a:lstStyle/>
          <a:p>
            <a:pPr marL="0" lvl="0" indent="0">
              <a:lnSpc>
                <a:spcPts val="2830"/>
              </a:lnSpc>
            </a:pPr>
            <a:r>
              <a:rPr lang="en-US" sz="2800" b="0" i="0" dirty="0">
                <a:solidFill>
                  <a:schemeClr val="bg1"/>
                </a:solidFill>
                <a:effectLst/>
                <a:latin typeface="Söhne"/>
                <a:cs typeface="Times New Roman" panose="02020603050405020304" pitchFamily="18" charset="0"/>
              </a:rPr>
              <a:t>Research on negotiation decision functions for autonomous agents is crucial in multi-agent systems, where agents negotiate for service provision. Developing decision-making frameworks for agents in dynamic environments is challenging. Negotiation decision functions help agents navigate complex interactions, handle uncertainty, time constraints, and make strategic decisions. They facilitate effective communication, proposal exchange, and agreement optimization for individual and collective utilities.</a:t>
            </a:r>
            <a:endParaRPr lang="en-US" sz="2800" u="none" spc="113" dirty="0">
              <a:solidFill>
                <a:schemeClr val="bg1"/>
              </a:solidFill>
              <a:latin typeface="Söhne"/>
              <a:cs typeface="Times New Roman" panose="02020603050405020304" pitchFamily="18" charset="0"/>
            </a:endParaRPr>
          </a:p>
        </p:txBody>
      </p:sp>
      <p:sp>
        <p:nvSpPr>
          <p:cNvPr id="10" name="Slide Number Placeholder 15">
            <a:extLst>
              <a:ext uri="{FF2B5EF4-FFF2-40B4-BE49-F238E27FC236}">
                <a16:creationId xmlns:a16="http://schemas.microsoft.com/office/drawing/2014/main" id="{B72C2FCA-43F2-5CAE-7875-46BCAC7F2395}"/>
              </a:ext>
            </a:extLst>
          </p:cNvPr>
          <p:cNvSpPr>
            <a:spLocks noGrp="1"/>
          </p:cNvSpPr>
          <p:nvPr>
            <p:ph type="sldNum" sz="quarter" idx="12"/>
          </p:nvPr>
        </p:nvSpPr>
        <p:spPr>
          <a:xfrm>
            <a:off x="8877300" y="9467615"/>
            <a:ext cx="533400" cy="669925"/>
          </a:xfrm>
        </p:spPr>
        <p:txBody>
          <a:bodyPr/>
          <a:lstStyle/>
          <a:p>
            <a:pPr algn="ctr"/>
            <a:fld id="{B6F15528-21DE-4FAA-801E-634DDDAF4B2B}" type="slidenum">
              <a:rPr lang="en-US" sz="2400" b="1" smtClean="0">
                <a:solidFill>
                  <a:schemeClr val="bg1"/>
                </a:solidFill>
              </a:rPr>
              <a:pPr algn="ctr"/>
              <a:t>2</a:t>
            </a:fld>
            <a:endParaRPr lang="en-US"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660547" y="586916"/>
            <a:ext cx="16966906" cy="9113167"/>
            <a:chOff x="0" y="0"/>
            <a:chExt cx="5679811" cy="3050708"/>
          </a:xfrm>
        </p:grpSpPr>
        <p:sp>
          <p:nvSpPr>
            <p:cNvPr id="4" name="Freeform 4"/>
            <p:cNvSpPr/>
            <p:nvPr/>
          </p:nvSpPr>
          <p:spPr>
            <a:xfrm>
              <a:off x="0" y="0"/>
              <a:ext cx="5679811" cy="3050708"/>
            </a:xfrm>
            <a:custGeom>
              <a:avLst/>
              <a:gdLst/>
              <a:ahLst/>
              <a:cxnLst/>
              <a:rect l="l" t="t" r="r" b="b"/>
              <a:pathLst>
                <a:path w="5679811" h="3050708">
                  <a:moveTo>
                    <a:pt x="6844" y="0"/>
                  </a:moveTo>
                  <a:lnTo>
                    <a:pt x="5672967" y="0"/>
                  </a:lnTo>
                  <a:cubicBezTo>
                    <a:pt x="5674782" y="0"/>
                    <a:pt x="5676523" y="721"/>
                    <a:pt x="5677807" y="2005"/>
                  </a:cubicBezTo>
                  <a:cubicBezTo>
                    <a:pt x="5679090" y="3288"/>
                    <a:pt x="5679811" y="5029"/>
                    <a:pt x="5679811" y="6844"/>
                  </a:cubicBezTo>
                  <a:lnTo>
                    <a:pt x="5679811" y="3043863"/>
                  </a:lnTo>
                  <a:cubicBezTo>
                    <a:pt x="5679811" y="3045678"/>
                    <a:pt x="5679090" y="3047419"/>
                    <a:pt x="5677807" y="3048703"/>
                  </a:cubicBezTo>
                  <a:cubicBezTo>
                    <a:pt x="5676523" y="3049987"/>
                    <a:pt x="5674782" y="3050708"/>
                    <a:pt x="5672967" y="3050708"/>
                  </a:cubicBezTo>
                  <a:lnTo>
                    <a:pt x="6844" y="3050708"/>
                  </a:lnTo>
                  <a:cubicBezTo>
                    <a:pt x="5029" y="3050708"/>
                    <a:pt x="3288" y="3049987"/>
                    <a:pt x="2005" y="3048703"/>
                  </a:cubicBezTo>
                  <a:cubicBezTo>
                    <a:pt x="721" y="3047419"/>
                    <a:pt x="0" y="3045678"/>
                    <a:pt x="0" y="3043863"/>
                  </a:cubicBezTo>
                  <a:lnTo>
                    <a:pt x="0" y="6844"/>
                  </a:lnTo>
                  <a:cubicBezTo>
                    <a:pt x="0" y="5029"/>
                    <a:pt x="721" y="3288"/>
                    <a:pt x="2005" y="2005"/>
                  </a:cubicBezTo>
                  <a:cubicBezTo>
                    <a:pt x="3288" y="721"/>
                    <a:pt x="5029" y="0"/>
                    <a:pt x="6844" y="0"/>
                  </a:cubicBezTo>
                  <a:close/>
                </a:path>
              </a:pathLst>
            </a:custGeom>
            <a:solidFill>
              <a:srgbClr val="D3C4F6"/>
            </a:solidFill>
          </p:spPr>
          <p:txBody>
            <a:bodyPr/>
            <a:lstStyle/>
            <a:p>
              <a:endParaRPr lang="en-US"/>
            </a:p>
          </p:txBody>
        </p:sp>
        <p:sp>
          <p:nvSpPr>
            <p:cNvPr id="5" name="TextBox 5"/>
            <p:cNvSpPr txBox="1"/>
            <p:nvPr/>
          </p:nvSpPr>
          <p:spPr>
            <a:xfrm>
              <a:off x="0" y="85725"/>
              <a:ext cx="5679811" cy="2964983"/>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1473398" y="8455634"/>
            <a:ext cx="12708107" cy="8595301"/>
          </a:xfrm>
          <a:custGeom>
            <a:avLst/>
            <a:gdLst/>
            <a:ahLst/>
            <a:cxnLst/>
            <a:rect l="l" t="t" r="r" b="b"/>
            <a:pathLst>
              <a:path w="12708107" h="8595301">
                <a:moveTo>
                  <a:pt x="0" y="0"/>
                </a:moveTo>
                <a:lnTo>
                  <a:pt x="12708107" y="0"/>
                </a:lnTo>
                <a:lnTo>
                  <a:pt x="12708107" y="8595302"/>
                </a:lnTo>
                <a:lnTo>
                  <a:pt x="0" y="859530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7" name="Freeform 7"/>
          <p:cNvSpPr/>
          <p:nvPr/>
        </p:nvSpPr>
        <p:spPr>
          <a:xfrm rot="-10800000">
            <a:off x="6518623" y="-7048233"/>
            <a:ext cx="13135968" cy="8884691"/>
          </a:xfrm>
          <a:custGeom>
            <a:avLst/>
            <a:gdLst/>
            <a:ahLst/>
            <a:cxnLst/>
            <a:rect l="l" t="t" r="r" b="b"/>
            <a:pathLst>
              <a:path w="13135968" h="8884691">
                <a:moveTo>
                  <a:pt x="0" y="0"/>
                </a:moveTo>
                <a:lnTo>
                  <a:pt x="13135968" y="0"/>
                </a:lnTo>
                <a:lnTo>
                  <a:pt x="13135968" y="8884691"/>
                </a:lnTo>
                <a:lnTo>
                  <a:pt x="0" y="8884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229814" y="1169205"/>
            <a:ext cx="11828371" cy="948978"/>
          </a:xfrm>
          <a:prstGeom prst="rect">
            <a:avLst/>
          </a:prstGeom>
        </p:spPr>
        <p:txBody>
          <a:bodyPr lIns="0" tIns="0" rIns="0" bIns="0" rtlCol="0" anchor="t">
            <a:spAutoFit/>
          </a:bodyPr>
          <a:lstStyle/>
          <a:p>
            <a:pPr marL="0" lvl="0" indent="0" algn="ctr">
              <a:lnSpc>
                <a:spcPts val="7416"/>
              </a:lnSpc>
            </a:pPr>
            <a:r>
              <a:rPr lang="en-US" sz="7200" b="1" i="0" dirty="0">
                <a:effectLst/>
                <a:latin typeface="Bitter Bold" panose="020B0604020202020204" charset="0"/>
                <a:cs typeface="Times New Roman" panose="02020603050405020304" pitchFamily="18" charset="0"/>
              </a:rPr>
              <a:t>Key Components</a:t>
            </a:r>
            <a:endParaRPr lang="en-US" sz="7200" dirty="0">
              <a:solidFill>
                <a:srgbClr val="0D0750"/>
              </a:solidFill>
              <a:latin typeface="Bitter Bold" panose="020B0604020202020204" charset="0"/>
              <a:cs typeface="Times New Roman" panose="02020603050405020304" pitchFamily="18" charset="0"/>
            </a:endParaRPr>
          </a:p>
        </p:txBody>
      </p:sp>
      <p:sp>
        <p:nvSpPr>
          <p:cNvPr id="9" name="TextBox 9"/>
          <p:cNvSpPr txBox="1"/>
          <p:nvPr/>
        </p:nvSpPr>
        <p:spPr>
          <a:xfrm>
            <a:off x="1523999" y="2423375"/>
            <a:ext cx="15392401" cy="5693866"/>
          </a:xfrm>
          <a:prstGeom prst="rect">
            <a:avLst/>
          </a:prstGeom>
        </p:spPr>
        <p:txBody>
          <a:bodyPr wrap="square" lIns="0" tIns="0" rIns="0" bIns="0" rtlCol="0" anchor="t">
            <a:spAutoFit/>
          </a:bodyPr>
          <a:lstStyle/>
          <a:p>
            <a:pPr algn="l"/>
            <a:r>
              <a:rPr lang="en-US" sz="2800" b="0" i="0" dirty="0">
                <a:effectLst/>
                <a:latin typeface="Söhne"/>
                <a:cs typeface="Times New Roman" panose="02020603050405020304" pitchFamily="18" charset="0"/>
              </a:rPr>
              <a:t>    In negotiation decision functions for autonomous agents, several crucial components influence interaction outcomes. Understanding these components is vital for agents to negotiate effectively. Let's delve into them:</a:t>
            </a:r>
          </a:p>
          <a:p>
            <a:pPr algn="l"/>
            <a:endParaRPr lang="en-US" sz="600" b="0" i="0" dirty="0">
              <a:effectLst/>
              <a:latin typeface="Söhne"/>
              <a:cs typeface="Times New Roman" panose="02020603050405020304" pitchFamily="18" charset="0"/>
            </a:endParaRPr>
          </a:p>
          <a:p>
            <a:pPr algn="l">
              <a:buFont typeface="+mj-lt"/>
              <a:buAutoNum type="arabicPeriod"/>
            </a:pPr>
            <a:r>
              <a:rPr lang="en-US" sz="2800" b="1" i="0" dirty="0">
                <a:effectLst/>
                <a:latin typeface="Söhne"/>
                <a:cs typeface="Times New Roman" panose="02020603050405020304" pitchFamily="18" charset="0"/>
              </a:rPr>
              <a:t> Negotiation Protocols</a:t>
            </a:r>
            <a:r>
              <a:rPr lang="en-US" sz="2800" b="0" i="0" dirty="0">
                <a:effectLst/>
                <a:latin typeface="Söhne"/>
                <a:cs typeface="Times New Roman" panose="02020603050405020304" pitchFamily="18" charset="0"/>
              </a:rPr>
              <a:t>: Establishing the rules and guidelines that govern the negotiation process, including communication protocols, decision-making frameworks, and agreement mechanisms.</a:t>
            </a:r>
          </a:p>
          <a:p>
            <a:pPr algn="l">
              <a:buFont typeface="+mj-lt"/>
              <a:buAutoNum type="arabicPeriod"/>
            </a:pPr>
            <a:r>
              <a:rPr lang="en-US" sz="2800" b="1" i="0" dirty="0">
                <a:effectLst/>
                <a:latin typeface="Söhne"/>
                <a:cs typeface="Times New Roman" panose="02020603050405020304" pitchFamily="18" charset="0"/>
              </a:rPr>
              <a:t> Negotiation Issues</a:t>
            </a:r>
            <a:r>
              <a:rPr lang="en-US" sz="2800" b="0" i="0" dirty="0">
                <a:effectLst/>
                <a:latin typeface="Söhne"/>
                <a:cs typeface="Times New Roman" panose="02020603050405020304" pitchFamily="18" charset="0"/>
              </a:rPr>
              <a:t>: Identifying the specific issues or variables that form the basis of negotiation, such as service provision, resource allocation, time constraints, and utility optimization.</a:t>
            </a:r>
          </a:p>
          <a:p>
            <a:pPr algn="l">
              <a:buFont typeface="+mj-lt"/>
              <a:buAutoNum type="arabicPeriod"/>
            </a:pPr>
            <a:r>
              <a:rPr lang="en-US" sz="2800" b="1" i="0" dirty="0">
                <a:effectLst/>
                <a:latin typeface="Söhne"/>
                <a:cs typeface="Times New Roman" panose="02020603050405020304" pitchFamily="18" charset="0"/>
              </a:rPr>
              <a:t> Reasoning Models</a:t>
            </a:r>
            <a:r>
              <a:rPr lang="en-US" sz="2800" b="0" i="0" dirty="0">
                <a:effectLst/>
                <a:latin typeface="Söhne"/>
                <a:cs typeface="Times New Roman" panose="02020603050405020304" pitchFamily="18" charset="0"/>
              </a:rPr>
              <a:t>: Utilizing formal models and algorithms to guide agents in evaluating proposals, generating counter proposals, and making strategic decisions during the negotiation process.</a:t>
            </a:r>
          </a:p>
          <a:p>
            <a:pPr algn="l">
              <a:buFont typeface="+mj-lt"/>
              <a:buAutoNum type="arabicPeriod"/>
            </a:pPr>
            <a:r>
              <a:rPr lang="en-US" sz="2800" b="1" i="0" dirty="0">
                <a:effectLst/>
                <a:latin typeface="Söhne"/>
                <a:cs typeface="Times New Roman" panose="02020603050405020304" pitchFamily="18" charset="0"/>
              </a:rPr>
              <a:t> Agent Strategies</a:t>
            </a:r>
            <a:r>
              <a:rPr lang="en-US" sz="2800" b="0" i="0" dirty="0">
                <a:effectLst/>
                <a:latin typeface="Söhne"/>
                <a:cs typeface="Times New Roman" panose="02020603050405020304" pitchFamily="18" charset="0"/>
              </a:rPr>
              <a:t>: Developing adaptive strategies that enable agents to respond to changing conditions, uncertainties, and the behaviors of other negotiating parties.</a:t>
            </a:r>
          </a:p>
          <a:p>
            <a:pPr algn="l">
              <a:buFont typeface="+mj-lt"/>
              <a:buAutoNum type="arabicPeriod"/>
            </a:pPr>
            <a:r>
              <a:rPr lang="en-US" sz="2800" b="1" i="0" dirty="0">
                <a:effectLst/>
                <a:latin typeface="Söhne"/>
                <a:cs typeface="Times New Roman" panose="02020603050405020304" pitchFamily="18" charset="0"/>
              </a:rPr>
              <a:t> Acceptable Agreements</a:t>
            </a:r>
            <a:r>
              <a:rPr lang="en-US" sz="2800" b="0" i="0" dirty="0">
                <a:effectLst/>
                <a:latin typeface="Söhne"/>
                <a:cs typeface="Times New Roman" panose="02020603050405020304" pitchFamily="18" charset="0"/>
              </a:rPr>
              <a:t>: Defining the criteria for acceptable agreements, considering factors such as utility maximization, fairness, and the preferences of individual agents.</a:t>
            </a:r>
          </a:p>
        </p:txBody>
      </p:sp>
      <p:sp>
        <p:nvSpPr>
          <p:cNvPr id="11" name="Slide Number Placeholder 15">
            <a:extLst>
              <a:ext uri="{FF2B5EF4-FFF2-40B4-BE49-F238E27FC236}">
                <a16:creationId xmlns:a16="http://schemas.microsoft.com/office/drawing/2014/main" id="{3CE7F63D-FB5B-6053-D0A4-33E5903445E4}"/>
              </a:ext>
            </a:extLst>
          </p:cNvPr>
          <p:cNvSpPr>
            <a:spLocks noGrp="1"/>
          </p:cNvSpPr>
          <p:nvPr>
            <p:ph type="sldNum" sz="quarter" idx="12"/>
          </p:nvPr>
        </p:nvSpPr>
        <p:spPr>
          <a:xfrm>
            <a:off x="8877299" y="9613387"/>
            <a:ext cx="533400" cy="669925"/>
          </a:xfrm>
        </p:spPr>
        <p:txBody>
          <a:bodyPr/>
          <a:lstStyle/>
          <a:p>
            <a:pPr algn="ctr"/>
            <a:fld id="{B6F15528-21DE-4FAA-801E-634DDDAF4B2B}" type="slidenum">
              <a:rPr lang="en-US" sz="2400" b="1" smtClean="0">
                <a:solidFill>
                  <a:schemeClr val="bg1"/>
                </a:solidFill>
              </a:rPr>
              <a:pPr algn="ctr"/>
              <a:t>3</a:t>
            </a:fld>
            <a:endParaRPr lang="en-US"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dirty="0">
              <a:solidFill>
                <a:schemeClr val="bg1"/>
              </a:solidFill>
            </a:endParaRPr>
          </a:p>
        </p:txBody>
      </p:sp>
      <p:sp>
        <p:nvSpPr>
          <p:cNvPr id="3" name="TextBox 3"/>
          <p:cNvSpPr txBox="1"/>
          <p:nvPr/>
        </p:nvSpPr>
        <p:spPr>
          <a:xfrm>
            <a:off x="2719234" y="970720"/>
            <a:ext cx="14096577" cy="948978"/>
          </a:xfrm>
          <a:prstGeom prst="rect">
            <a:avLst/>
          </a:prstGeom>
        </p:spPr>
        <p:txBody>
          <a:bodyPr wrap="square" lIns="0" tIns="0" rIns="0" bIns="0" rtlCol="0" anchor="t">
            <a:spAutoFit/>
          </a:bodyPr>
          <a:lstStyle/>
          <a:p>
            <a:pPr marL="0" lvl="0" indent="0">
              <a:lnSpc>
                <a:spcPts val="7416"/>
              </a:lnSpc>
            </a:pPr>
            <a:r>
              <a:rPr lang="en-US" sz="7200" dirty="0">
                <a:solidFill>
                  <a:srgbClr val="FFFFFF"/>
                </a:solidFill>
                <a:latin typeface="Bitter Bold"/>
              </a:rPr>
              <a:t>Formal  model of negotiation</a:t>
            </a:r>
          </a:p>
        </p:txBody>
      </p:sp>
      <p:sp>
        <p:nvSpPr>
          <p:cNvPr id="4" name="AutoShape 4"/>
          <p:cNvSpPr/>
          <p:nvPr/>
        </p:nvSpPr>
        <p:spPr>
          <a:xfrm>
            <a:off x="-832679" y="4706594"/>
            <a:ext cx="20061513" cy="0"/>
          </a:xfrm>
          <a:prstGeom prst="line">
            <a:avLst/>
          </a:prstGeom>
          <a:ln w="28575"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9026329" y="4455566"/>
            <a:ext cx="502056" cy="50205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US"/>
            </a:p>
          </p:txBody>
        </p:sp>
        <p:sp>
          <p:nvSpPr>
            <p:cNvPr id="7" name="TextBox 7"/>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8" name="Group 8"/>
          <p:cNvGrpSpPr/>
          <p:nvPr/>
        </p:nvGrpSpPr>
        <p:grpSpPr>
          <a:xfrm>
            <a:off x="2743815" y="4455566"/>
            <a:ext cx="502056" cy="5020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txBody>
            <a:bodyPr/>
            <a:lstStyle/>
            <a:p>
              <a:endParaRPr lang="en-US"/>
            </a:p>
          </p:txBody>
        </p:sp>
        <p:sp>
          <p:nvSpPr>
            <p:cNvPr id="10" name="TextBox 10"/>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1" name="Group 11"/>
          <p:cNvGrpSpPr/>
          <p:nvPr/>
        </p:nvGrpSpPr>
        <p:grpSpPr>
          <a:xfrm>
            <a:off x="14455878" y="4455566"/>
            <a:ext cx="502056" cy="50205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a:ln cap="sq">
              <a:noFill/>
              <a:prstDash val="solid"/>
              <a:miter/>
            </a:ln>
          </p:spPr>
          <p:txBody>
            <a:bodyPr/>
            <a:lstStyle/>
            <a:p>
              <a:endParaRPr lang="en-US"/>
            </a:p>
          </p:txBody>
        </p:sp>
        <p:sp>
          <p:nvSpPr>
            <p:cNvPr id="13" name="TextBox 13"/>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7" name="TextBox 17"/>
          <p:cNvSpPr txBox="1"/>
          <p:nvPr/>
        </p:nvSpPr>
        <p:spPr>
          <a:xfrm>
            <a:off x="2743815" y="5247692"/>
            <a:ext cx="2197323" cy="679451"/>
          </a:xfrm>
          <a:prstGeom prst="rect">
            <a:avLst/>
          </a:prstGeom>
        </p:spPr>
        <p:txBody>
          <a:bodyPr lIns="0" tIns="0" rIns="0" bIns="0" rtlCol="0" anchor="t">
            <a:spAutoFit/>
          </a:bodyPr>
          <a:lstStyle/>
          <a:p>
            <a:pPr>
              <a:lnSpc>
                <a:spcPts val="5150"/>
              </a:lnSpc>
            </a:pPr>
            <a:r>
              <a:rPr lang="en-US" sz="5000">
                <a:solidFill>
                  <a:srgbClr val="FFFFFF"/>
                </a:solidFill>
                <a:latin typeface="DM Sans Bold"/>
              </a:rPr>
              <a:t>01</a:t>
            </a:r>
          </a:p>
        </p:txBody>
      </p:sp>
      <p:sp>
        <p:nvSpPr>
          <p:cNvPr id="18" name="TextBox 18"/>
          <p:cNvSpPr txBox="1"/>
          <p:nvPr/>
        </p:nvSpPr>
        <p:spPr>
          <a:xfrm>
            <a:off x="8771091" y="5043766"/>
            <a:ext cx="2197323" cy="679451"/>
          </a:xfrm>
          <a:prstGeom prst="rect">
            <a:avLst/>
          </a:prstGeom>
        </p:spPr>
        <p:txBody>
          <a:bodyPr lIns="0" tIns="0" rIns="0" bIns="0" rtlCol="0" anchor="t">
            <a:spAutoFit/>
          </a:bodyPr>
          <a:lstStyle/>
          <a:p>
            <a:pPr>
              <a:lnSpc>
                <a:spcPts val="5150"/>
              </a:lnSpc>
            </a:pPr>
            <a:r>
              <a:rPr lang="en-US" sz="5000" dirty="0">
                <a:solidFill>
                  <a:srgbClr val="FFFFFF"/>
                </a:solidFill>
                <a:latin typeface="DM Sans Bold"/>
              </a:rPr>
              <a:t>02</a:t>
            </a:r>
          </a:p>
        </p:txBody>
      </p:sp>
      <p:sp>
        <p:nvSpPr>
          <p:cNvPr id="19" name="TextBox 19"/>
          <p:cNvSpPr txBox="1"/>
          <p:nvPr/>
        </p:nvSpPr>
        <p:spPr>
          <a:xfrm>
            <a:off x="642696" y="6024275"/>
            <a:ext cx="5300904" cy="3200876"/>
          </a:xfrm>
          <a:prstGeom prst="rect">
            <a:avLst/>
          </a:prstGeom>
        </p:spPr>
        <p:txBody>
          <a:bodyPr wrap="square" lIns="0" tIns="0" rIns="0" bIns="0" rtlCol="0" anchor="t">
            <a:spAutoFit/>
          </a:bodyPr>
          <a:lstStyle/>
          <a:p>
            <a:r>
              <a:rPr lang="en-US" sz="2600" b="1" i="0" dirty="0">
                <a:solidFill>
                  <a:schemeClr val="bg1"/>
                </a:solidFill>
                <a:effectLst/>
                <a:latin typeface="Söhne"/>
                <a:cs typeface="Times New Roman" panose="02020603050405020304" pitchFamily="18" charset="0"/>
              </a:rPr>
              <a:t> Strategies and Tactics: </a:t>
            </a:r>
            <a:r>
              <a:rPr lang="en-US" sz="2600" b="0" i="0" dirty="0">
                <a:solidFill>
                  <a:schemeClr val="bg1"/>
                </a:solidFill>
                <a:effectLst/>
                <a:latin typeface="Söhne"/>
                <a:cs typeface="Times New Roman" panose="02020603050405020304" pitchFamily="18" charset="0"/>
              </a:rPr>
              <a:t>The model defines a range of strategies and tactics that agents can employ to initiate offers, assess proposals, and formulate counter proposals. These strategies enable agents to navigate the negotiation landscape effectively and adapt to varying circumstances.</a:t>
            </a:r>
          </a:p>
        </p:txBody>
      </p:sp>
      <p:sp>
        <p:nvSpPr>
          <p:cNvPr id="20" name="TextBox 20"/>
          <p:cNvSpPr txBox="1"/>
          <p:nvPr/>
        </p:nvSpPr>
        <p:spPr>
          <a:xfrm>
            <a:off x="6569495" y="6024275"/>
            <a:ext cx="5012905" cy="3200876"/>
          </a:xfrm>
          <a:prstGeom prst="rect">
            <a:avLst/>
          </a:prstGeom>
        </p:spPr>
        <p:txBody>
          <a:bodyPr wrap="square" lIns="0" tIns="0" rIns="0" bIns="0" rtlCol="0" anchor="t">
            <a:spAutoFit/>
          </a:bodyPr>
          <a:lstStyle/>
          <a:p>
            <a:r>
              <a:rPr lang="en-US" sz="2600" b="1" i="0" dirty="0">
                <a:solidFill>
                  <a:schemeClr val="bg1"/>
                </a:solidFill>
                <a:effectLst/>
                <a:latin typeface="Söhne"/>
                <a:cs typeface="Times New Roman" panose="02020603050405020304" pitchFamily="18" charset="0"/>
              </a:rPr>
              <a:t>  Computational Tractability</a:t>
            </a:r>
            <a:r>
              <a:rPr lang="en-US" sz="2600" i="0" dirty="0">
                <a:solidFill>
                  <a:schemeClr val="bg1"/>
                </a:solidFill>
                <a:effectLst/>
                <a:latin typeface="Söhne"/>
                <a:cs typeface="Times New Roman" panose="02020603050405020304" pitchFamily="18" charset="0"/>
              </a:rPr>
              <a:t>: </a:t>
            </a:r>
            <a:r>
              <a:rPr lang="en-US" sz="2600" b="0" i="0" dirty="0">
                <a:solidFill>
                  <a:schemeClr val="bg1"/>
                </a:solidFill>
                <a:effectLst/>
                <a:latin typeface="Söhne"/>
                <a:cs typeface="Times New Roman" panose="02020603050405020304" pitchFamily="18" charset="0"/>
              </a:rPr>
              <a:t>The model is based on computationally tractable assumptions, ensuring that agents can engage in negotiation processes efficiently and effectively.  </a:t>
            </a:r>
          </a:p>
          <a:p>
            <a:r>
              <a:rPr lang="en-US" sz="2600" b="0" i="0" dirty="0">
                <a:solidFill>
                  <a:schemeClr val="bg1"/>
                </a:solidFill>
                <a:effectLst/>
                <a:latin typeface="Söhne"/>
                <a:cs typeface="Times New Roman" panose="02020603050405020304" pitchFamily="18" charset="0"/>
              </a:rPr>
              <a:t>This computational foundation underpins the practical application of the model in real-world scenarios.</a:t>
            </a:r>
          </a:p>
        </p:txBody>
      </p:sp>
      <p:sp>
        <p:nvSpPr>
          <p:cNvPr id="21" name="TextBox 21"/>
          <p:cNvSpPr txBox="1"/>
          <p:nvPr/>
        </p:nvSpPr>
        <p:spPr>
          <a:xfrm>
            <a:off x="14227278" y="5145921"/>
            <a:ext cx="2197323" cy="679451"/>
          </a:xfrm>
          <a:prstGeom prst="rect">
            <a:avLst/>
          </a:prstGeom>
        </p:spPr>
        <p:txBody>
          <a:bodyPr lIns="0" tIns="0" rIns="0" bIns="0" rtlCol="0" anchor="t">
            <a:spAutoFit/>
          </a:bodyPr>
          <a:lstStyle/>
          <a:p>
            <a:pPr>
              <a:lnSpc>
                <a:spcPts val="5150"/>
              </a:lnSpc>
            </a:pPr>
            <a:r>
              <a:rPr lang="en-US" sz="5000" dirty="0">
                <a:solidFill>
                  <a:srgbClr val="FFFFFF"/>
                </a:solidFill>
                <a:latin typeface="DM Sans Bold"/>
              </a:rPr>
              <a:t>03</a:t>
            </a:r>
          </a:p>
        </p:txBody>
      </p:sp>
      <p:sp>
        <p:nvSpPr>
          <p:cNvPr id="22" name="TextBox 22"/>
          <p:cNvSpPr txBox="1"/>
          <p:nvPr/>
        </p:nvSpPr>
        <p:spPr>
          <a:xfrm>
            <a:off x="12489768" y="6024275"/>
            <a:ext cx="4890863" cy="3200876"/>
          </a:xfrm>
          <a:prstGeom prst="rect">
            <a:avLst/>
          </a:prstGeom>
        </p:spPr>
        <p:txBody>
          <a:bodyPr wrap="square" lIns="0" tIns="0" rIns="0" bIns="0" rtlCol="0" anchor="t">
            <a:spAutoFit/>
          </a:bodyPr>
          <a:lstStyle/>
          <a:p>
            <a:r>
              <a:rPr lang="en-US" sz="2600" b="1" i="0" dirty="0">
                <a:solidFill>
                  <a:schemeClr val="bg1"/>
                </a:solidFill>
                <a:effectLst/>
                <a:latin typeface="Söhne"/>
                <a:cs typeface="Times New Roman" panose="02020603050405020304" pitchFamily="18" charset="0"/>
              </a:rPr>
              <a:t>  Empirical Evaluation</a:t>
            </a:r>
            <a:r>
              <a:rPr lang="en-US" sz="2600" b="0" i="0" dirty="0">
                <a:solidFill>
                  <a:schemeClr val="bg1"/>
                </a:solidFill>
                <a:effectLst/>
                <a:latin typeface="Söhne"/>
                <a:cs typeface="Times New Roman" panose="02020603050405020304" pitchFamily="18" charset="0"/>
              </a:rPr>
              <a:t>: The model is empirically evaluated in the domain of business process management, providing insights into its effectiveness and applicability in practical settings. This empirical validation enhances the credibility and robustness of the formal model.</a:t>
            </a:r>
          </a:p>
        </p:txBody>
      </p:sp>
      <p:sp>
        <p:nvSpPr>
          <p:cNvPr id="25" name="TextBox 19">
            <a:extLst>
              <a:ext uri="{FF2B5EF4-FFF2-40B4-BE49-F238E27FC236}">
                <a16:creationId xmlns:a16="http://schemas.microsoft.com/office/drawing/2014/main" id="{DAA8830D-0095-95DB-6557-1E6F3F3E5D52}"/>
              </a:ext>
            </a:extLst>
          </p:cNvPr>
          <p:cNvSpPr txBox="1"/>
          <p:nvPr/>
        </p:nvSpPr>
        <p:spPr>
          <a:xfrm>
            <a:off x="2686268" y="2439749"/>
            <a:ext cx="13182178" cy="1501758"/>
          </a:xfrm>
          <a:prstGeom prst="rect">
            <a:avLst/>
          </a:prstGeom>
        </p:spPr>
        <p:txBody>
          <a:bodyPr wrap="square" lIns="0" tIns="0" rIns="0" bIns="0" rtlCol="0" anchor="t">
            <a:spAutoFit/>
          </a:bodyPr>
          <a:lstStyle/>
          <a:p>
            <a:pPr algn="just">
              <a:lnSpc>
                <a:spcPts val="2340"/>
              </a:lnSpc>
            </a:pPr>
            <a:r>
              <a:rPr lang="en-US" sz="2800" b="0" i="0" dirty="0">
                <a:solidFill>
                  <a:schemeClr val="bg1"/>
                </a:solidFill>
                <a:effectLst/>
                <a:latin typeface="Söhne"/>
                <a:cs typeface="Times New Roman" panose="02020603050405020304" pitchFamily="18" charset="0"/>
              </a:rPr>
              <a:t>    In the domain of negotiation decision functions for autonomous agents, a formal model of negotiation serves as the backbone for guiding agents through the intricacies of the negotiation process. This model provides a structured framework for agents to generate offers, evaluate proposals, and engage in strategic decision-making. Let's delve into the key aspects of the formal model of negotiation:</a:t>
            </a:r>
            <a:endParaRPr lang="en-US" sz="2800" dirty="0">
              <a:solidFill>
                <a:schemeClr val="bg1"/>
              </a:solidFill>
              <a:latin typeface="Söhne"/>
              <a:cs typeface="Times New Roman" panose="02020603050405020304" pitchFamily="18" charset="0"/>
            </a:endParaRPr>
          </a:p>
        </p:txBody>
      </p:sp>
      <p:sp>
        <p:nvSpPr>
          <p:cNvPr id="14" name="Slide Number Placeholder 15">
            <a:extLst>
              <a:ext uri="{FF2B5EF4-FFF2-40B4-BE49-F238E27FC236}">
                <a16:creationId xmlns:a16="http://schemas.microsoft.com/office/drawing/2014/main" id="{1FDB53EE-B716-2477-03E3-8863B67F37CC}"/>
              </a:ext>
            </a:extLst>
          </p:cNvPr>
          <p:cNvSpPr>
            <a:spLocks noGrp="1"/>
          </p:cNvSpPr>
          <p:nvPr>
            <p:ph type="sldNum" sz="quarter" idx="12"/>
          </p:nvPr>
        </p:nvSpPr>
        <p:spPr>
          <a:xfrm>
            <a:off x="8877300" y="9467615"/>
            <a:ext cx="533400" cy="669925"/>
          </a:xfrm>
        </p:spPr>
        <p:txBody>
          <a:bodyPr/>
          <a:lstStyle/>
          <a:p>
            <a:pPr algn="ctr"/>
            <a:fld id="{B6F15528-21DE-4FAA-801E-634DDDAF4B2B}" type="slidenum">
              <a:rPr lang="en-US" sz="2400" b="1" smtClean="0">
                <a:solidFill>
                  <a:schemeClr val="bg1"/>
                </a:solidFill>
              </a:rPr>
              <a:pPr algn="ctr"/>
              <a:t>4</a:t>
            </a:fld>
            <a:endParaRPr lang="en-US"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Freeform 3"/>
          <p:cNvSpPr/>
          <p:nvPr/>
        </p:nvSpPr>
        <p:spPr>
          <a:xfrm>
            <a:off x="836755" y="2655267"/>
            <a:ext cx="5271134" cy="5309750"/>
          </a:xfrm>
          <a:custGeom>
            <a:avLst/>
            <a:gdLst/>
            <a:ahLst/>
            <a:cxnLst/>
            <a:rect l="l" t="t" r="r" b="b"/>
            <a:pathLst>
              <a:path w="5271134" h="5309750">
                <a:moveTo>
                  <a:pt x="0" y="0"/>
                </a:moveTo>
                <a:lnTo>
                  <a:pt x="5271133" y="0"/>
                </a:lnTo>
                <a:lnTo>
                  <a:pt x="5271133" y="5309750"/>
                </a:lnTo>
                <a:lnTo>
                  <a:pt x="0" y="530975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419418" y="2324100"/>
            <a:ext cx="4105808" cy="5972084"/>
          </a:xfrm>
          <a:custGeom>
            <a:avLst/>
            <a:gdLst/>
            <a:ahLst/>
            <a:cxnLst/>
            <a:rect l="l" t="t" r="r" b="b"/>
            <a:pathLst>
              <a:path w="4105808" h="5972084">
                <a:moveTo>
                  <a:pt x="0" y="0"/>
                </a:moveTo>
                <a:lnTo>
                  <a:pt x="4105808" y="0"/>
                </a:lnTo>
                <a:lnTo>
                  <a:pt x="4105808" y="5972084"/>
                </a:lnTo>
                <a:lnTo>
                  <a:pt x="0" y="5972084"/>
                </a:lnTo>
                <a:lnTo>
                  <a:pt x="0" y="0"/>
                </a:lnTo>
                <a:close/>
              </a:path>
            </a:pathLst>
          </a:custGeom>
          <a:blipFill>
            <a:blip r:embed="rId5"/>
            <a:stretch>
              <a:fillRect/>
            </a:stretch>
          </a:blipFill>
        </p:spPr>
        <p:txBody>
          <a:bodyPr/>
          <a:lstStyle/>
          <a:p>
            <a:endParaRPr lang="en-US"/>
          </a:p>
        </p:txBody>
      </p:sp>
      <p:sp>
        <p:nvSpPr>
          <p:cNvPr id="5" name="Freeform 5"/>
          <p:cNvSpPr/>
          <p:nvPr/>
        </p:nvSpPr>
        <p:spPr>
          <a:xfrm>
            <a:off x="-1473398" y="8455634"/>
            <a:ext cx="12708107" cy="8595301"/>
          </a:xfrm>
          <a:custGeom>
            <a:avLst/>
            <a:gdLst/>
            <a:ahLst/>
            <a:cxnLst/>
            <a:rect l="l" t="t" r="r" b="b"/>
            <a:pathLst>
              <a:path w="12708107" h="8595301">
                <a:moveTo>
                  <a:pt x="0" y="0"/>
                </a:moveTo>
                <a:lnTo>
                  <a:pt x="12708107" y="0"/>
                </a:lnTo>
                <a:lnTo>
                  <a:pt x="12708107" y="8595302"/>
                </a:lnTo>
                <a:lnTo>
                  <a:pt x="0" y="859530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sp>
        <p:nvSpPr>
          <p:cNvPr id="6" name="Freeform 6"/>
          <p:cNvSpPr/>
          <p:nvPr/>
        </p:nvSpPr>
        <p:spPr>
          <a:xfrm rot="-10800000">
            <a:off x="6518623" y="-7048233"/>
            <a:ext cx="13135968" cy="8884691"/>
          </a:xfrm>
          <a:custGeom>
            <a:avLst/>
            <a:gdLst/>
            <a:ahLst/>
            <a:cxnLst/>
            <a:rect l="l" t="t" r="r" b="b"/>
            <a:pathLst>
              <a:path w="13135968" h="8884691">
                <a:moveTo>
                  <a:pt x="0" y="0"/>
                </a:moveTo>
                <a:lnTo>
                  <a:pt x="13135968" y="0"/>
                </a:lnTo>
                <a:lnTo>
                  <a:pt x="13135968" y="8884691"/>
                </a:lnTo>
                <a:lnTo>
                  <a:pt x="0" y="88846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6577539" y="887481"/>
            <a:ext cx="10132495" cy="1897955"/>
          </a:xfrm>
          <a:prstGeom prst="rect">
            <a:avLst/>
          </a:prstGeom>
        </p:spPr>
        <p:txBody>
          <a:bodyPr wrap="square" lIns="0" tIns="0" rIns="0" bIns="0" rtlCol="0" anchor="t">
            <a:spAutoFit/>
          </a:bodyPr>
          <a:lstStyle/>
          <a:p>
            <a:pPr marL="0" lvl="0" indent="0">
              <a:lnSpc>
                <a:spcPts val="7416"/>
              </a:lnSpc>
            </a:pPr>
            <a:r>
              <a:rPr lang="en-US" sz="7200" dirty="0">
                <a:solidFill>
                  <a:srgbClr val="FFFFFF"/>
                </a:solidFill>
                <a:latin typeface="Bitter Bold"/>
              </a:rPr>
              <a:t>Challenges of Multi-agent Interactions</a:t>
            </a:r>
          </a:p>
        </p:txBody>
      </p:sp>
      <p:sp>
        <p:nvSpPr>
          <p:cNvPr id="8" name="TextBox 8"/>
          <p:cNvSpPr txBox="1"/>
          <p:nvPr/>
        </p:nvSpPr>
        <p:spPr>
          <a:xfrm>
            <a:off x="6577539" y="3157575"/>
            <a:ext cx="10987850" cy="6401753"/>
          </a:xfrm>
          <a:prstGeom prst="rect">
            <a:avLst/>
          </a:prstGeom>
        </p:spPr>
        <p:txBody>
          <a:bodyPr wrap="square" lIns="0" tIns="0" rIns="0" bIns="0" rtlCol="0" anchor="t">
            <a:spAutoFit/>
          </a:bodyPr>
          <a:lstStyle/>
          <a:p>
            <a:pPr algn="l">
              <a:buFont typeface="+mj-lt"/>
              <a:buAutoNum type="arabicPeriod"/>
            </a:pPr>
            <a:r>
              <a:rPr lang="en-US" sz="2800" b="1" i="0" dirty="0">
                <a:solidFill>
                  <a:schemeClr val="bg1"/>
                </a:solidFill>
                <a:effectLst/>
                <a:latin typeface="Söhne"/>
                <a:cs typeface="Times New Roman" panose="02020603050405020304" pitchFamily="18" charset="0"/>
              </a:rPr>
              <a:t> Coordination</a:t>
            </a:r>
            <a:r>
              <a:rPr lang="en-US" sz="2800" b="0" i="0" dirty="0">
                <a:solidFill>
                  <a:schemeClr val="bg1"/>
                </a:solidFill>
                <a:effectLst/>
                <a:latin typeface="Söhne"/>
                <a:cs typeface="Times New Roman" panose="02020603050405020304" pitchFamily="18" charset="0"/>
              </a:rPr>
              <a:t>: Coordinating actions and decisions among multiple autonomous agents requires aligning individual objectives, preferences, and strategies to reach mutually beneficial agreements. </a:t>
            </a:r>
          </a:p>
          <a:p>
            <a:pPr algn="l">
              <a:buFont typeface="+mj-lt"/>
              <a:buAutoNum type="arabicPeriod"/>
            </a:pPr>
            <a:endParaRPr lang="en-US" sz="600" b="0" i="0" dirty="0">
              <a:solidFill>
                <a:schemeClr val="bg1"/>
              </a:solidFill>
              <a:effectLst/>
              <a:latin typeface="Söhne"/>
              <a:cs typeface="Times New Roman" panose="02020603050405020304" pitchFamily="18" charset="0"/>
            </a:endParaRPr>
          </a:p>
          <a:p>
            <a:pPr algn="l">
              <a:buFont typeface="+mj-lt"/>
              <a:buAutoNum type="arabicPeriod"/>
            </a:pPr>
            <a:r>
              <a:rPr lang="en-US" sz="2800" b="1" i="0" dirty="0">
                <a:solidFill>
                  <a:schemeClr val="bg1"/>
                </a:solidFill>
                <a:effectLst/>
                <a:latin typeface="Söhne"/>
                <a:cs typeface="Times New Roman" panose="02020603050405020304" pitchFamily="18" charset="0"/>
              </a:rPr>
              <a:t> Uncertainty</a:t>
            </a:r>
            <a:r>
              <a:rPr lang="en-US" sz="2800" b="0" i="0" dirty="0">
                <a:solidFill>
                  <a:schemeClr val="bg1"/>
                </a:solidFill>
                <a:effectLst/>
                <a:latin typeface="Söhne"/>
                <a:cs typeface="Times New Roman" panose="02020603050405020304" pitchFamily="18" charset="0"/>
              </a:rPr>
              <a:t>: Dealing with uncertainties in the negotiation environment, such as incomplete information, varying preferences, and dynamic conditions, poses a significant challenge for autonomous agents.</a:t>
            </a:r>
          </a:p>
          <a:p>
            <a:pPr algn="l">
              <a:buFont typeface="+mj-lt"/>
              <a:buAutoNum type="arabicPeriod"/>
            </a:pPr>
            <a:endParaRPr lang="en-US" sz="600" b="0" i="0" dirty="0">
              <a:solidFill>
                <a:schemeClr val="bg1"/>
              </a:solidFill>
              <a:effectLst/>
              <a:latin typeface="Söhne"/>
              <a:cs typeface="Times New Roman" panose="02020603050405020304" pitchFamily="18" charset="0"/>
            </a:endParaRPr>
          </a:p>
          <a:p>
            <a:pPr algn="l">
              <a:buFont typeface="+mj-lt"/>
              <a:buAutoNum type="arabicPeriod"/>
            </a:pPr>
            <a:r>
              <a:rPr lang="en-US" sz="2800" b="1" i="0" dirty="0">
                <a:solidFill>
                  <a:schemeClr val="bg1"/>
                </a:solidFill>
                <a:effectLst/>
                <a:latin typeface="Söhne"/>
                <a:cs typeface="Times New Roman" panose="02020603050405020304" pitchFamily="18" charset="0"/>
              </a:rPr>
              <a:t> Communication</a:t>
            </a:r>
            <a:r>
              <a:rPr lang="en-US" sz="2800" b="0" i="0" dirty="0">
                <a:solidFill>
                  <a:schemeClr val="bg1"/>
                </a:solidFill>
                <a:effectLst/>
                <a:latin typeface="Söhne"/>
                <a:cs typeface="Times New Roman" panose="02020603050405020304" pitchFamily="18" charset="0"/>
              </a:rPr>
              <a:t>: Effective communication is essential for successful negotiation outcomes in multi-agent interactions. </a:t>
            </a:r>
          </a:p>
          <a:p>
            <a:pPr algn="l">
              <a:buFont typeface="+mj-lt"/>
              <a:buAutoNum type="arabicPeriod"/>
            </a:pPr>
            <a:endParaRPr lang="en-US" sz="600" b="0" i="0" dirty="0">
              <a:solidFill>
                <a:schemeClr val="bg1"/>
              </a:solidFill>
              <a:effectLst/>
              <a:latin typeface="Söhne"/>
              <a:cs typeface="Times New Roman" panose="02020603050405020304" pitchFamily="18" charset="0"/>
            </a:endParaRPr>
          </a:p>
          <a:p>
            <a:pPr algn="l">
              <a:buFont typeface="+mj-lt"/>
              <a:buAutoNum type="arabicPeriod"/>
            </a:pPr>
            <a:r>
              <a:rPr lang="en-US" sz="2800" b="1" i="0" dirty="0">
                <a:solidFill>
                  <a:schemeClr val="bg1"/>
                </a:solidFill>
                <a:effectLst/>
                <a:latin typeface="Söhne"/>
                <a:cs typeface="Times New Roman" panose="02020603050405020304" pitchFamily="18" charset="0"/>
              </a:rPr>
              <a:t> Strategic Reasoning</a:t>
            </a:r>
            <a:r>
              <a:rPr lang="en-US" sz="2800" b="0" i="0" dirty="0">
                <a:solidFill>
                  <a:schemeClr val="bg1"/>
                </a:solidFill>
                <a:effectLst/>
                <a:latin typeface="Söhne"/>
                <a:cs typeface="Times New Roman" panose="02020603050405020304" pitchFamily="18" charset="0"/>
              </a:rPr>
              <a:t>: Developing adaptive strategies and tactics to respond to changing conditions, competitive behaviors, and evolving preferences presents a challenge for autonomous agents. </a:t>
            </a:r>
          </a:p>
          <a:p>
            <a:pPr algn="l">
              <a:buFont typeface="+mj-lt"/>
              <a:buAutoNum type="arabicPeriod"/>
            </a:pPr>
            <a:endParaRPr lang="en-US" sz="600" b="0" i="0" dirty="0">
              <a:solidFill>
                <a:schemeClr val="bg1"/>
              </a:solidFill>
              <a:effectLst/>
              <a:latin typeface="Söhne"/>
              <a:cs typeface="Times New Roman" panose="02020603050405020304" pitchFamily="18" charset="0"/>
            </a:endParaRPr>
          </a:p>
          <a:p>
            <a:pPr algn="l">
              <a:buFont typeface="+mj-lt"/>
              <a:buAutoNum type="arabicPeriod"/>
            </a:pPr>
            <a:r>
              <a:rPr lang="en-US" sz="2800" b="1" i="0" dirty="0">
                <a:solidFill>
                  <a:schemeClr val="bg1"/>
                </a:solidFill>
                <a:effectLst/>
                <a:latin typeface="Söhne"/>
                <a:cs typeface="Times New Roman" panose="02020603050405020304" pitchFamily="18" charset="0"/>
              </a:rPr>
              <a:t> Interdependencies</a:t>
            </a:r>
            <a:r>
              <a:rPr lang="en-US" sz="2800" b="0" i="0" dirty="0">
                <a:solidFill>
                  <a:schemeClr val="bg1"/>
                </a:solidFill>
                <a:effectLst/>
                <a:latin typeface="Söhne"/>
                <a:cs typeface="Times New Roman" panose="02020603050405020304" pitchFamily="18" charset="0"/>
              </a:rPr>
              <a:t>: Interdependencies among agents, where the actions of one agent impact the outcomes for others, introduce additional complexity to multi-agent interactions. </a:t>
            </a:r>
          </a:p>
        </p:txBody>
      </p:sp>
      <p:sp>
        <p:nvSpPr>
          <p:cNvPr id="9" name="Slide Number Placeholder 15">
            <a:extLst>
              <a:ext uri="{FF2B5EF4-FFF2-40B4-BE49-F238E27FC236}">
                <a16:creationId xmlns:a16="http://schemas.microsoft.com/office/drawing/2014/main" id="{B5D01154-4446-BCA6-763B-4FBC8A08D73F}"/>
              </a:ext>
            </a:extLst>
          </p:cNvPr>
          <p:cNvSpPr>
            <a:spLocks noGrp="1"/>
          </p:cNvSpPr>
          <p:nvPr>
            <p:ph type="sldNum" sz="quarter" idx="12"/>
          </p:nvPr>
        </p:nvSpPr>
        <p:spPr>
          <a:xfrm>
            <a:off x="8877300" y="9467615"/>
            <a:ext cx="533400" cy="669925"/>
          </a:xfrm>
        </p:spPr>
        <p:txBody>
          <a:bodyPr/>
          <a:lstStyle/>
          <a:p>
            <a:pPr algn="ctr"/>
            <a:fld id="{B6F15528-21DE-4FAA-801E-634DDDAF4B2B}" type="slidenum">
              <a:rPr lang="en-US" sz="2400" b="1" smtClean="0">
                <a:solidFill>
                  <a:schemeClr val="bg1"/>
                </a:solidFill>
              </a:rPr>
              <a:pPr algn="ctr"/>
              <a:t>5</a:t>
            </a:fld>
            <a:endParaRPr lang="en-US"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4" name="Group 4"/>
          <p:cNvGrpSpPr/>
          <p:nvPr/>
        </p:nvGrpSpPr>
        <p:grpSpPr>
          <a:xfrm>
            <a:off x="1748183" y="2286279"/>
            <a:ext cx="1713533" cy="1713533"/>
            <a:chOff x="0" y="0"/>
            <a:chExt cx="812800" cy="812800"/>
          </a:xfrm>
        </p:grpSpPr>
        <p:sp>
          <p:nvSpPr>
            <p:cNvPr id="5" name="Freeform 5"/>
            <p:cNvSpPr/>
            <p:nvPr/>
          </p:nvSpPr>
          <p:spPr>
            <a:xfrm>
              <a:off x="0" y="0"/>
              <a:ext cx="812800" cy="812800"/>
            </a:xfrm>
            <a:custGeom>
              <a:avLst/>
              <a:gdLst/>
              <a:ahLst/>
              <a:cxnLst/>
              <a:rect l="l" t="t" r="r" b="b"/>
              <a:pathLst>
                <a:path w="812800" h="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D3C4F6"/>
            </a:solidFill>
          </p:spPr>
          <p:txBody>
            <a:bodyPr/>
            <a:lstStyle/>
            <a:p>
              <a:endParaRPr lang="en-US"/>
            </a:p>
          </p:txBody>
        </p:sp>
        <p:sp>
          <p:nvSpPr>
            <p:cNvPr id="6" name="TextBox 6"/>
            <p:cNvSpPr txBox="1"/>
            <p:nvPr/>
          </p:nvSpPr>
          <p:spPr>
            <a:xfrm>
              <a:off x="0" y="123825"/>
              <a:ext cx="812800" cy="688975"/>
            </a:xfrm>
            <a:prstGeom prst="rect">
              <a:avLst/>
            </a:prstGeom>
          </p:spPr>
          <p:txBody>
            <a:bodyPr lIns="50800" tIns="50800" rIns="50800" bIns="50800" rtlCol="0" anchor="ctr"/>
            <a:lstStyle/>
            <a:p>
              <a:pPr algn="ctr">
                <a:lnSpc>
                  <a:spcPts val="7724"/>
                </a:lnSpc>
              </a:pPr>
              <a:r>
                <a:rPr lang="en-US" sz="7499" spc="532">
                  <a:solidFill>
                    <a:srgbClr val="0D0750"/>
                  </a:solidFill>
                  <a:latin typeface="DM Sans Bold"/>
                </a:rPr>
                <a:t>01</a:t>
              </a:r>
            </a:p>
          </p:txBody>
        </p:sp>
      </p:grpSp>
      <p:sp>
        <p:nvSpPr>
          <p:cNvPr id="7" name="TextBox 7"/>
          <p:cNvSpPr txBox="1"/>
          <p:nvPr/>
        </p:nvSpPr>
        <p:spPr>
          <a:xfrm>
            <a:off x="4100759" y="2286279"/>
            <a:ext cx="12587041" cy="1723549"/>
          </a:xfrm>
          <a:prstGeom prst="rect">
            <a:avLst/>
          </a:prstGeom>
        </p:spPr>
        <p:txBody>
          <a:bodyPr wrap="square" lIns="0" tIns="0" rIns="0" bIns="0" rtlCol="0" anchor="t">
            <a:spAutoFit/>
          </a:bodyPr>
          <a:lstStyle/>
          <a:p>
            <a:pPr algn="just"/>
            <a:r>
              <a:rPr lang="en-US" sz="2800" b="1" i="0" dirty="0">
                <a:solidFill>
                  <a:schemeClr val="bg1"/>
                </a:solidFill>
                <a:effectLst/>
                <a:latin typeface="Söhne"/>
                <a:cs typeface="Times New Roman" panose="02020603050405020304" pitchFamily="18" charset="0"/>
              </a:rPr>
              <a:t>Flexibility and Responsiveness</a:t>
            </a:r>
            <a:r>
              <a:rPr lang="en-US" sz="2800" b="0" i="0" dirty="0">
                <a:solidFill>
                  <a:schemeClr val="bg1"/>
                </a:solidFill>
                <a:effectLst/>
                <a:latin typeface="Söhne"/>
                <a:cs typeface="Times New Roman" panose="02020603050405020304" pitchFamily="18" charset="0"/>
              </a:rPr>
              <a:t>: Adaptive strategies empower agents to exhibit flexibility and responsiveness during negotiations. By being adaptable to new information, feedback, and situational changes, agents can tailor their approaches to better align with the evolving landscape of the negotiation process.</a:t>
            </a:r>
          </a:p>
        </p:txBody>
      </p:sp>
      <p:grpSp>
        <p:nvGrpSpPr>
          <p:cNvPr id="8" name="Group 8"/>
          <p:cNvGrpSpPr/>
          <p:nvPr/>
        </p:nvGrpSpPr>
        <p:grpSpPr>
          <a:xfrm>
            <a:off x="1748182" y="4762500"/>
            <a:ext cx="1713533" cy="1713533"/>
            <a:chOff x="0" y="0"/>
            <a:chExt cx="812800" cy="812800"/>
          </a:xfrm>
        </p:grpSpPr>
        <p:sp>
          <p:nvSpPr>
            <p:cNvPr id="9" name="Freeform 9"/>
            <p:cNvSpPr/>
            <p:nvPr/>
          </p:nvSpPr>
          <p:spPr>
            <a:xfrm>
              <a:off x="0" y="0"/>
              <a:ext cx="812800" cy="812800"/>
            </a:xfrm>
            <a:custGeom>
              <a:avLst/>
              <a:gdLst/>
              <a:ahLst/>
              <a:cxnLst/>
              <a:rect l="l" t="t" r="r" b="b"/>
              <a:pathLst>
                <a:path w="812800" h="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958CEB"/>
            </a:solidFill>
          </p:spPr>
          <p:txBody>
            <a:bodyPr/>
            <a:lstStyle/>
            <a:p>
              <a:endParaRPr lang="en-US" dirty="0"/>
            </a:p>
          </p:txBody>
        </p:sp>
        <p:sp>
          <p:nvSpPr>
            <p:cNvPr id="10" name="TextBox 10"/>
            <p:cNvSpPr txBox="1"/>
            <p:nvPr/>
          </p:nvSpPr>
          <p:spPr>
            <a:xfrm>
              <a:off x="0" y="123825"/>
              <a:ext cx="812800" cy="688975"/>
            </a:xfrm>
            <a:prstGeom prst="rect">
              <a:avLst/>
            </a:prstGeom>
          </p:spPr>
          <p:txBody>
            <a:bodyPr lIns="50800" tIns="50800" rIns="50800" bIns="50800" rtlCol="0" anchor="ctr"/>
            <a:lstStyle/>
            <a:p>
              <a:pPr algn="ctr">
                <a:lnSpc>
                  <a:spcPts val="7724"/>
                </a:lnSpc>
              </a:pPr>
              <a:r>
                <a:rPr lang="en-US" sz="7499" spc="532">
                  <a:solidFill>
                    <a:srgbClr val="0D0750"/>
                  </a:solidFill>
                  <a:latin typeface="DM Sans Bold"/>
                </a:rPr>
                <a:t>02</a:t>
              </a:r>
            </a:p>
          </p:txBody>
        </p:sp>
      </p:grpSp>
      <p:grpSp>
        <p:nvGrpSpPr>
          <p:cNvPr id="11" name="Group 11"/>
          <p:cNvGrpSpPr/>
          <p:nvPr/>
        </p:nvGrpSpPr>
        <p:grpSpPr>
          <a:xfrm>
            <a:off x="1748181" y="7238721"/>
            <a:ext cx="1713533" cy="1713533"/>
            <a:chOff x="0" y="0"/>
            <a:chExt cx="812800" cy="812800"/>
          </a:xfrm>
        </p:grpSpPr>
        <p:sp>
          <p:nvSpPr>
            <p:cNvPr id="12" name="Freeform 12"/>
            <p:cNvSpPr/>
            <p:nvPr/>
          </p:nvSpPr>
          <p:spPr>
            <a:xfrm>
              <a:off x="0" y="0"/>
              <a:ext cx="812800" cy="812800"/>
            </a:xfrm>
            <a:custGeom>
              <a:avLst/>
              <a:gdLst/>
              <a:ahLst/>
              <a:cxnLst/>
              <a:rect l="l" t="t" r="r" b="b"/>
              <a:pathLst>
                <a:path w="812800" h="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7467E8"/>
            </a:solidFill>
          </p:spPr>
          <p:txBody>
            <a:bodyPr/>
            <a:lstStyle/>
            <a:p>
              <a:endParaRPr lang="en-US"/>
            </a:p>
          </p:txBody>
        </p:sp>
        <p:sp>
          <p:nvSpPr>
            <p:cNvPr id="13" name="TextBox 13"/>
            <p:cNvSpPr txBox="1"/>
            <p:nvPr/>
          </p:nvSpPr>
          <p:spPr>
            <a:xfrm>
              <a:off x="0" y="123825"/>
              <a:ext cx="812800" cy="688975"/>
            </a:xfrm>
            <a:prstGeom prst="rect">
              <a:avLst/>
            </a:prstGeom>
          </p:spPr>
          <p:txBody>
            <a:bodyPr lIns="50800" tIns="50800" rIns="50800" bIns="50800" rtlCol="0" anchor="ctr"/>
            <a:lstStyle/>
            <a:p>
              <a:pPr algn="ctr">
                <a:lnSpc>
                  <a:spcPts val="7724"/>
                </a:lnSpc>
              </a:pPr>
              <a:r>
                <a:rPr lang="en-US" sz="7499" spc="532" dirty="0">
                  <a:solidFill>
                    <a:srgbClr val="0D0750"/>
                  </a:solidFill>
                  <a:latin typeface="DM Sans Bold"/>
                </a:rPr>
                <a:t>03</a:t>
              </a:r>
            </a:p>
          </p:txBody>
        </p:sp>
      </p:grpSp>
      <p:sp>
        <p:nvSpPr>
          <p:cNvPr id="14" name="TextBox 14"/>
          <p:cNvSpPr txBox="1"/>
          <p:nvPr/>
        </p:nvSpPr>
        <p:spPr>
          <a:xfrm>
            <a:off x="4100759" y="4670289"/>
            <a:ext cx="12587041" cy="1723549"/>
          </a:xfrm>
          <a:prstGeom prst="rect">
            <a:avLst/>
          </a:prstGeom>
        </p:spPr>
        <p:txBody>
          <a:bodyPr wrap="square" lIns="0" tIns="0" rIns="0" bIns="0" rtlCol="0" anchor="t">
            <a:spAutoFit/>
          </a:bodyPr>
          <a:lstStyle/>
          <a:p>
            <a:pPr algn="just"/>
            <a:r>
              <a:rPr lang="en-US" sz="2800" b="1" i="0" dirty="0">
                <a:solidFill>
                  <a:schemeClr val="bg1"/>
                </a:solidFill>
                <a:effectLst/>
                <a:latin typeface="Söhne"/>
                <a:cs typeface="Times New Roman" panose="02020603050405020304" pitchFamily="18" charset="0"/>
              </a:rPr>
              <a:t>Real-Time Decision-Making</a:t>
            </a:r>
            <a:r>
              <a:rPr lang="en-US" sz="2800" b="0" i="0" dirty="0">
                <a:solidFill>
                  <a:schemeClr val="bg1"/>
                </a:solidFill>
                <a:effectLst/>
                <a:latin typeface="Söhne"/>
                <a:cs typeface="Times New Roman" panose="02020603050405020304" pitchFamily="18" charset="0"/>
              </a:rPr>
              <a:t>: Adaptive strategies facilitate real-time decision-making by allowing agents to analyze and respond to immediate cues and signals within the negotiation context. This agility enables agents to make timely adjustments and capitalize on emerging opportunities.</a:t>
            </a:r>
          </a:p>
        </p:txBody>
      </p:sp>
      <p:sp>
        <p:nvSpPr>
          <p:cNvPr id="15" name="TextBox 15"/>
          <p:cNvSpPr txBox="1"/>
          <p:nvPr/>
        </p:nvSpPr>
        <p:spPr>
          <a:xfrm>
            <a:off x="4100759" y="7197946"/>
            <a:ext cx="12587041" cy="1723549"/>
          </a:xfrm>
          <a:prstGeom prst="rect">
            <a:avLst/>
          </a:prstGeom>
        </p:spPr>
        <p:txBody>
          <a:bodyPr wrap="square" lIns="0" tIns="0" rIns="0" bIns="0" rtlCol="0" anchor="t">
            <a:spAutoFit/>
          </a:bodyPr>
          <a:lstStyle/>
          <a:p>
            <a:pPr algn="l"/>
            <a:r>
              <a:rPr lang="en-US" sz="2800" b="1" i="0" dirty="0">
                <a:solidFill>
                  <a:schemeClr val="bg1"/>
                </a:solidFill>
                <a:effectLst/>
                <a:latin typeface="Söhne"/>
                <a:cs typeface="Times New Roman" panose="02020603050405020304" pitchFamily="18" charset="0"/>
              </a:rPr>
              <a:t>Optimization of Outcomes</a:t>
            </a:r>
            <a:r>
              <a:rPr lang="en-US" sz="2800" b="0" i="0" dirty="0">
                <a:solidFill>
                  <a:schemeClr val="bg1"/>
                </a:solidFill>
                <a:effectLst/>
                <a:latin typeface="Söhne"/>
                <a:cs typeface="Times New Roman" panose="02020603050405020304" pitchFamily="18" charset="0"/>
              </a:rPr>
              <a:t>: Through adaptive strategies, agents can optimize their negotiation outcomes by continuously refining their tactics and approaches based on feedback and performance metrics. This iterative process of self-improvement enhances the agents' ability to achieve favorable agreements.</a:t>
            </a:r>
          </a:p>
        </p:txBody>
      </p:sp>
      <p:sp>
        <p:nvSpPr>
          <p:cNvPr id="17" name="Slide Number Placeholder 15">
            <a:extLst>
              <a:ext uri="{FF2B5EF4-FFF2-40B4-BE49-F238E27FC236}">
                <a16:creationId xmlns:a16="http://schemas.microsoft.com/office/drawing/2014/main" id="{C0AB136C-2C84-EDFF-4F8D-B91A85CFA610}"/>
              </a:ext>
            </a:extLst>
          </p:cNvPr>
          <p:cNvSpPr>
            <a:spLocks noGrp="1"/>
          </p:cNvSpPr>
          <p:nvPr>
            <p:ph type="sldNum" sz="quarter" idx="12"/>
          </p:nvPr>
        </p:nvSpPr>
        <p:spPr>
          <a:xfrm>
            <a:off x="8877300" y="9467615"/>
            <a:ext cx="533400" cy="669925"/>
          </a:xfrm>
        </p:spPr>
        <p:txBody>
          <a:bodyPr/>
          <a:lstStyle/>
          <a:p>
            <a:pPr algn="ctr"/>
            <a:fld id="{B6F15528-21DE-4FAA-801E-634DDDAF4B2B}" type="slidenum">
              <a:rPr lang="en-US" sz="2400" b="1" smtClean="0">
                <a:solidFill>
                  <a:schemeClr val="bg1"/>
                </a:solidFill>
              </a:rPr>
              <a:pPr algn="ctr"/>
              <a:t>6</a:t>
            </a:fld>
            <a:endParaRPr lang="en-US" sz="2400" b="1" dirty="0">
              <a:solidFill>
                <a:schemeClr val="bg1"/>
              </a:solidFill>
            </a:endParaRPr>
          </a:p>
        </p:txBody>
      </p:sp>
      <p:sp>
        <p:nvSpPr>
          <p:cNvPr id="19" name="TextBox 3">
            <a:extLst>
              <a:ext uri="{FF2B5EF4-FFF2-40B4-BE49-F238E27FC236}">
                <a16:creationId xmlns:a16="http://schemas.microsoft.com/office/drawing/2014/main" id="{E5796A5C-86C8-A253-C530-91149E399FE8}"/>
              </a:ext>
            </a:extLst>
          </p:cNvPr>
          <p:cNvSpPr txBox="1"/>
          <p:nvPr/>
        </p:nvSpPr>
        <p:spPr>
          <a:xfrm>
            <a:off x="762000" y="993335"/>
            <a:ext cx="17526000" cy="948978"/>
          </a:xfrm>
          <a:prstGeom prst="rect">
            <a:avLst/>
          </a:prstGeom>
        </p:spPr>
        <p:txBody>
          <a:bodyPr wrap="square" lIns="0" tIns="0" rIns="0" bIns="0" rtlCol="0" anchor="t">
            <a:spAutoFit/>
          </a:bodyPr>
          <a:lstStyle/>
          <a:p>
            <a:pPr marL="0" lvl="0" indent="0" algn="ctr">
              <a:lnSpc>
                <a:spcPts val="7416"/>
              </a:lnSpc>
            </a:pPr>
            <a:r>
              <a:rPr lang="en-US" sz="7200" dirty="0">
                <a:solidFill>
                  <a:srgbClr val="FFFFFF"/>
                </a:solidFill>
                <a:latin typeface="Bitter Bold"/>
              </a:rPr>
              <a:t>Adaptive Strategies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55505-B32E-7680-DC41-600D764796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A8F796-F061-4572-BD20-06C1A8E1B65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TextBox 3">
            <a:extLst>
              <a:ext uri="{FF2B5EF4-FFF2-40B4-BE49-F238E27FC236}">
                <a16:creationId xmlns:a16="http://schemas.microsoft.com/office/drawing/2014/main" id="{A0CEBA78-1141-D81B-B947-BF3B4A426016}"/>
              </a:ext>
            </a:extLst>
          </p:cNvPr>
          <p:cNvSpPr txBox="1"/>
          <p:nvPr/>
        </p:nvSpPr>
        <p:spPr>
          <a:xfrm>
            <a:off x="762000" y="993335"/>
            <a:ext cx="17526000" cy="948978"/>
          </a:xfrm>
          <a:prstGeom prst="rect">
            <a:avLst/>
          </a:prstGeom>
        </p:spPr>
        <p:txBody>
          <a:bodyPr wrap="square" lIns="0" tIns="0" rIns="0" bIns="0" rtlCol="0" anchor="t">
            <a:spAutoFit/>
          </a:bodyPr>
          <a:lstStyle/>
          <a:p>
            <a:pPr marL="0" lvl="0" indent="0" algn="ctr">
              <a:lnSpc>
                <a:spcPts val="7416"/>
              </a:lnSpc>
            </a:pPr>
            <a:r>
              <a:rPr lang="en-US" sz="7200" dirty="0">
                <a:solidFill>
                  <a:srgbClr val="FFFFFF"/>
                </a:solidFill>
                <a:latin typeface="Bitter Bold"/>
              </a:rPr>
              <a:t>Adaptive Strategies </a:t>
            </a:r>
          </a:p>
        </p:txBody>
      </p:sp>
      <p:grpSp>
        <p:nvGrpSpPr>
          <p:cNvPr id="4" name="Group 4">
            <a:extLst>
              <a:ext uri="{FF2B5EF4-FFF2-40B4-BE49-F238E27FC236}">
                <a16:creationId xmlns:a16="http://schemas.microsoft.com/office/drawing/2014/main" id="{BE3F518C-227D-1754-3D34-1B68DC61545C}"/>
              </a:ext>
            </a:extLst>
          </p:cNvPr>
          <p:cNvGrpSpPr/>
          <p:nvPr/>
        </p:nvGrpSpPr>
        <p:grpSpPr>
          <a:xfrm>
            <a:off x="1748183" y="2286279"/>
            <a:ext cx="1713533" cy="1713533"/>
            <a:chOff x="0" y="0"/>
            <a:chExt cx="812800" cy="812800"/>
          </a:xfrm>
        </p:grpSpPr>
        <p:sp>
          <p:nvSpPr>
            <p:cNvPr id="5" name="Freeform 5">
              <a:extLst>
                <a:ext uri="{FF2B5EF4-FFF2-40B4-BE49-F238E27FC236}">
                  <a16:creationId xmlns:a16="http://schemas.microsoft.com/office/drawing/2014/main" id="{D921585E-01B6-9325-3566-580BBCF2DEE9}"/>
                </a:ext>
              </a:extLst>
            </p:cNvPr>
            <p:cNvSpPr/>
            <p:nvPr/>
          </p:nvSpPr>
          <p:spPr>
            <a:xfrm>
              <a:off x="0" y="0"/>
              <a:ext cx="812800" cy="812800"/>
            </a:xfrm>
            <a:custGeom>
              <a:avLst/>
              <a:gdLst/>
              <a:ahLst/>
              <a:cxnLst/>
              <a:rect l="l" t="t" r="r" b="b"/>
              <a:pathLst>
                <a:path w="812800" h="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D3C4F6"/>
            </a:solidFill>
          </p:spPr>
          <p:txBody>
            <a:bodyPr/>
            <a:lstStyle/>
            <a:p>
              <a:endParaRPr lang="en-US"/>
            </a:p>
          </p:txBody>
        </p:sp>
        <p:sp>
          <p:nvSpPr>
            <p:cNvPr id="6" name="TextBox 6">
              <a:extLst>
                <a:ext uri="{FF2B5EF4-FFF2-40B4-BE49-F238E27FC236}">
                  <a16:creationId xmlns:a16="http://schemas.microsoft.com/office/drawing/2014/main" id="{68B24DA1-6C6C-DDB6-F1CD-E4DBBF95DE17}"/>
                </a:ext>
              </a:extLst>
            </p:cNvPr>
            <p:cNvSpPr txBox="1"/>
            <p:nvPr/>
          </p:nvSpPr>
          <p:spPr>
            <a:xfrm>
              <a:off x="0" y="123825"/>
              <a:ext cx="812800" cy="688975"/>
            </a:xfrm>
            <a:prstGeom prst="rect">
              <a:avLst/>
            </a:prstGeom>
          </p:spPr>
          <p:txBody>
            <a:bodyPr lIns="50800" tIns="50800" rIns="50800" bIns="50800" rtlCol="0" anchor="ctr"/>
            <a:lstStyle/>
            <a:p>
              <a:pPr algn="ctr">
                <a:lnSpc>
                  <a:spcPts val="7724"/>
                </a:lnSpc>
              </a:pPr>
              <a:r>
                <a:rPr lang="en-US" sz="7499" spc="532" dirty="0">
                  <a:solidFill>
                    <a:srgbClr val="0D0750"/>
                  </a:solidFill>
                  <a:latin typeface="DM Sans Bold"/>
                </a:rPr>
                <a:t>04</a:t>
              </a:r>
            </a:p>
          </p:txBody>
        </p:sp>
      </p:grpSp>
      <p:sp>
        <p:nvSpPr>
          <p:cNvPr id="7" name="TextBox 7">
            <a:extLst>
              <a:ext uri="{FF2B5EF4-FFF2-40B4-BE49-F238E27FC236}">
                <a16:creationId xmlns:a16="http://schemas.microsoft.com/office/drawing/2014/main" id="{11105096-651C-CC8A-EA8E-97C1CBBA3A3D}"/>
              </a:ext>
            </a:extLst>
          </p:cNvPr>
          <p:cNvSpPr txBox="1"/>
          <p:nvPr/>
        </p:nvSpPr>
        <p:spPr>
          <a:xfrm>
            <a:off x="4100759" y="2286279"/>
            <a:ext cx="12587041" cy="1723549"/>
          </a:xfrm>
          <a:prstGeom prst="rect">
            <a:avLst/>
          </a:prstGeom>
        </p:spPr>
        <p:txBody>
          <a:bodyPr wrap="square" lIns="0" tIns="0" rIns="0" bIns="0" rtlCol="0" anchor="t">
            <a:spAutoFit/>
          </a:bodyPr>
          <a:lstStyle/>
          <a:p>
            <a:pPr algn="l"/>
            <a:r>
              <a:rPr lang="en-US" sz="2800" b="1" i="0" dirty="0">
                <a:solidFill>
                  <a:schemeClr val="bg1"/>
                </a:solidFill>
                <a:effectLst/>
                <a:latin typeface="Söhne"/>
                <a:cs typeface="Times New Roman" panose="02020603050405020304" pitchFamily="18" charset="0"/>
              </a:rPr>
              <a:t>Anticipation of Challenges</a:t>
            </a:r>
            <a:r>
              <a:rPr lang="en-US" sz="2800" b="0" i="0" dirty="0">
                <a:solidFill>
                  <a:schemeClr val="bg1"/>
                </a:solidFill>
                <a:effectLst/>
                <a:latin typeface="Söhne"/>
                <a:cs typeface="Times New Roman" panose="02020603050405020304" pitchFamily="18" charset="0"/>
              </a:rPr>
              <a:t>: Adaptive strategies enable agents to anticipate and proactively address challenges that may arise during negotiations. By incorporating contingency plans and alternative courses of action, agents can mitigate risks and navigate obstacles effectively.</a:t>
            </a:r>
          </a:p>
        </p:txBody>
      </p:sp>
      <p:grpSp>
        <p:nvGrpSpPr>
          <p:cNvPr id="8" name="Group 8">
            <a:extLst>
              <a:ext uri="{FF2B5EF4-FFF2-40B4-BE49-F238E27FC236}">
                <a16:creationId xmlns:a16="http://schemas.microsoft.com/office/drawing/2014/main" id="{979CF6FF-A02B-9F1A-2E70-8FDA3BE09FAB}"/>
              </a:ext>
            </a:extLst>
          </p:cNvPr>
          <p:cNvGrpSpPr/>
          <p:nvPr/>
        </p:nvGrpSpPr>
        <p:grpSpPr>
          <a:xfrm>
            <a:off x="1748182" y="4762500"/>
            <a:ext cx="1713533" cy="1713533"/>
            <a:chOff x="0" y="0"/>
            <a:chExt cx="812800" cy="812800"/>
          </a:xfrm>
        </p:grpSpPr>
        <p:sp>
          <p:nvSpPr>
            <p:cNvPr id="9" name="Freeform 9">
              <a:extLst>
                <a:ext uri="{FF2B5EF4-FFF2-40B4-BE49-F238E27FC236}">
                  <a16:creationId xmlns:a16="http://schemas.microsoft.com/office/drawing/2014/main" id="{E9209023-482A-2122-5BDD-140AAA256882}"/>
                </a:ext>
              </a:extLst>
            </p:cNvPr>
            <p:cNvSpPr/>
            <p:nvPr/>
          </p:nvSpPr>
          <p:spPr>
            <a:xfrm>
              <a:off x="0" y="0"/>
              <a:ext cx="812800" cy="812800"/>
            </a:xfrm>
            <a:custGeom>
              <a:avLst/>
              <a:gdLst/>
              <a:ahLst/>
              <a:cxnLst/>
              <a:rect l="l" t="t" r="r" b="b"/>
              <a:pathLst>
                <a:path w="812800" h="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958CEB"/>
            </a:solidFill>
          </p:spPr>
          <p:txBody>
            <a:bodyPr/>
            <a:lstStyle/>
            <a:p>
              <a:endParaRPr lang="en-US" dirty="0"/>
            </a:p>
          </p:txBody>
        </p:sp>
        <p:sp>
          <p:nvSpPr>
            <p:cNvPr id="10" name="TextBox 10">
              <a:extLst>
                <a:ext uri="{FF2B5EF4-FFF2-40B4-BE49-F238E27FC236}">
                  <a16:creationId xmlns:a16="http://schemas.microsoft.com/office/drawing/2014/main" id="{B1FA7B54-2D8F-ECCE-5159-9371B9610D13}"/>
                </a:ext>
              </a:extLst>
            </p:cNvPr>
            <p:cNvSpPr txBox="1"/>
            <p:nvPr/>
          </p:nvSpPr>
          <p:spPr>
            <a:xfrm>
              <a:off x="0" y="123825"/>
              <a:ext cx="812800" cy="688975"/>
            </a:xfrm>
            <a:prstGeom prst="rect">
              <a:avLst/>
            </a:prstGeom>
          </p:spPr>
          <p:txBody>
            <a:bodyPr lIns="50800" tIns="50800" rIns="50800" bIns="50800" rtlCol="0" anchor="ctr"/>
            <a:lstStyle/>
            <a:p>
              <a:pPr algn="ctr">
                <a:lnSpc>
                  <a:spcPts val="7724"/>
                </a:lnSpc>
              </a:pPr>
              <a:r>
                <a:rPr lang="en-US" sz="7499" spc="532" dirty="0">
                  <a:solidFill>
                    <a:srgbClr val="0D0750"/>
                  </a:solidFill>
                  <a:latin typeface="DM Sans Bold"/>
                </a:rPr>
                <a:t>05</a:t>
              </a:r>
            </a:p>
          </p:txBody>
        </p:sp>
      </p:grpSp>
      <p:grpSp>
        <p:nvGrpSpPr>
          <p:cNvPr id="11" name="Group 11">
            <a:extLst>
              <a:ext uri="{FF2B5EF4-FFF2-40B4-BE49-F238E27FC236}">
                <a16:creationId xmlns:a16="http://schemas.microsoft.com/office/drawing/2014/main" id="{9572FAED-8C7D-F50D-1D39-FC9ABCB85047}"/>
              </a:ext>
            </a:extLst>
          </p:cNvPr>
          <p:cNvGrpSpPr/>
          <p:nvPr/>
        </p:nvGrpSpPr>
        <p:grpSpPr>
          <a:xfrm>
            <a:off x="1748181" y="7238721"/>
            <a:ext cx="1713533" cy="1713533"/>
            <a:chOff x="0" y="0"/>
            <a:chExt cx="812800" cy="812800"/>
          </a:xfrm>
        </p:grpSpPr>
        <p:sp>
          <p:nvSpPr>
            <p:cNvPr id="12" name="Freeform 12">
              <a:extLst>
                <a:ext uri="{FF2B5EF4-FFF2-40B4-BE49-F238E27FC236}">
                  <a16:creationId xmlns:a16="http://schemas.microsoft.com/office/drawing/2014/main" id="{EF20CA58-CD01-EA0F-7C2E-7512B2420E81}"/>
                </a:ext>
              </a:extLst>
            </p:cNvPr>
            <p:cNvSpPr/>
            <p:nvPr/>
          </p:nvSpPr>
          <p:spPr>
            <a:xfrm>
              <a:off x="0" y="0"/>
              <a:ext cx="812800" cy="812800"/>
            </a:xfrm>
            <a:custGeom>
              <a:avLst/>
              <a:gdLst/>
              <a:ahLst/>
              <a:cxnLst/>
              <a:rect l="l" t="t" r="r" b="b"/>
              <a:pathLst>
                <a:path w="812800" h="812800">
                  <a:moveTo>
                    <a:pt x="135543" y="0"/>
                  </a:moveTo>
                  <a:lnTo>
                    <a:pt x="677257" y="0"/>
                  </a:lnTo>
                  <a:cubicBezTo>
                    <a:pt x="752115" y="0"/>
                    <a:pt x="812800" y="60685"/>
                    <a:pt x="812800" y="135543"/>
                  </a:cubicBezTo>
                  <a:lnTo>
                    <a:pt x="812800" y="677257"/>
                  </a:lnTo>
                  <a:cubicBezTo>
                    <a:pt x="812800" y="752115"/>
                    <a:pt x="752115" y="812800"/>
                    <a:pt x="677257" y="812800"/>
                  </a:cubicBezTo>
                  <a:lnTo>
                    <a:pt x="135543" y="812800"/>
                  </a:lnTo>
                  <a:cubicBezTo>
                    <a:pt x="60685" y="812800"/>
                    <a:pt x="0" y="752115"/>
                    <a:pt x="0" y="677257"/>
                  </a:cubicBezTo>
                  <a:lnTo>
                    <a:pt x="0" y="135543"/>
                  </a:lnTo>
                  <a:cubicBezTo>
                    <a:pt x="0" y="60685"/>
                    <a:pt x="60685" y="0"/>
                    <a:pt x="135543" y="0"/>
                  </a:cubicBezTo>
                  <a:close/>
                </a:path>
              </a:pathLst>
            </a:custGeom>
            <a:solidFill>
              <a:srgbClr val="7467E8"/>
            </a:solidFill>
          </p:spPr>
          <p:txBody>
            <a:bodyPr/>
            <a:lstStyle/>
            <a:p>
              <a:endParaRPr lang="en-US"/>
            </a:p>
          </p:txBody>
        </p:sp>
        <p:sp>
          <p:nvSpPr>
            <p:cNvPr id="13" name="TextBox 13">
              <a:extLst>
                <a:ext uri="{FF2B5EF4-FFF2-40B4-BE49-F238E27FC236}">
                  <a16:creationId xmlns:a16="http://schemas.microsoft.com/office/drawing/2014/main" id="{3AAA899D-C48E-2E58-7092-DC8744D8F9A4}"/>
                </a:ext>
              </a:extLst>
            </p:cNvPr>
            <p:cNvSpPr txBox="1"/>
            <p:nvPr/>
          </p:nvSpPr>
          <p:spPr>
            <a:xfrm>
              <a:off x="0" y="123825"/>
              <a:ext cx="812800" cy="688975"/>
            </a:xfrm>
            <a:prstGeom prst="rect">
              <a:avLst/>
            </a:prstGeom>
          </p:spPr>
          <p:txBody>
            <a:bodyPr lIns="50800" tIns="50800" rIns="50800" bIns="50800" rtlCol="0" anchor="ctr"/>
            <a:lstStyle/>
            <a:p>
              <a:pPr algn="ctr">
                <a:lnSpc>
                  <a:spcPts val="7724"/>
                </a:lnSpc>
              </a:pPr>
              <a:r>
                <a:rPr lang="en-US" sz="7499" spc="532" dirty="0">
                  <a:solidFill>
                    <a:srgbClr val="0D0750"/>
                  </a:solidFill>
                  <a:latin typeface="DM Sans Bold"/>
                </a:rPr>
                <a:t>06</a:t>
              </a:r>
            </a:p>
          </p:txBody>
        </p:sp>
      </p:grpSp>
      <p:sp>
        <p:nvSpPr>
          <p:cNvPr id="14" name="TextBox 14">
            <a:extLst>
              <a:ext uri="{FF2B5EF4-FFF2-40B4-BE49-F238E27FC236}">
                <a16:creationId xmlns:a16="http://schemas.microsoft.com/office/drawing/2014/main" id="{6D62FE0A-8311-67DB-420C-24992E2B060F}"/>
              </a:ext>
            </a:extLst>
          </p:cNvPr>
          <p:cNvSpPr txBox="1"/>
          <p:nvPr/>
        </p:nvSpPr>
        <p:spPr>
          <a:xfrm>
            <a:off x="4100759" y="4670289"/>
            <a:ext cx="12587041" cy="1723549"/>
          </a:xfrm>
          <a:prstGeom prst="rect">
            <a:avLst/>
          </a:prstGeom>
        </p:spPr>
        <p:txBody>
          <a:bodyPr wrap="square" lIns="0" tIns="0" rIns="0" bIns="0" rtlCol="0" anchor="t">
            <a:spAutoFit/>
          </a:bodyPr>
          <a:lstStyle/>
          <a:p>
            <a:pPr algn="l"/>
            <a:r>
              <a:rPr lang="en-US" sz="2800" b="1" i="0" dirty="0">
                <a:solidFill>
                  <a:schemeClr val="bg1"/>
                </a:solidFill>
                <a:effectLst/>
                <a:latin typeface="Söhne"/>
                <a:cs typeface="Times New Roman" panose="02020603050405020304" pitchFamily="18" charset="0"/>
              </a:rPr>
              <a:t>Opportunistic Decision-Making</a:t>
            </a:r>
            <a:r>
              <a:rPr lang="en-US" sz="2800" b="0" i="0" dirty="0">
                <a:solidFill>
                  <a:schemeClr val="bg1"/>
                </a:solidFill>
                <a:effectLst/>
                <a:latin typeface="Söhne"/>
                <a:cs typeface="Times New Roman" panose="02020603050405020304" pitchFamily="18" charset="0"/>
              </a:rPr>
              <a:t>: Adaptive strategies empower agents to seize opportunities as they arise during negotiations. By being open to innovative solutions, creative compromises, and novel approaches, agents can capitalize on favorable circumstances to secure beneficial agreements.</a:t>
            </a:r>
          </a:p>
        </p:txBody>
      </p:sp>
      <p:sp>
        <p:nvSpPr>
          <p:cNvPr id="15" name="TextBox 15">
            <a:extLst>
              <a:ext uri="{FF2B5EF4-FFF2-40B4-BE49-F238E27FC236}">
                <a16:creationId xmlns:a16="http://schemas.microsoft.com/office/drawing/2014/main" id="{0869BBB1-280B-C71D-CEA4-A9D59298754C}"/>
              </a:ext>
            </a:extLst>
          </p:cNvPr>
          <p:cNvSpPr txBox="1"/>
          <p:nvPr/>
        </p:nvSpPr>
        <p:spPr>
          <a:xfrm>
            <a:off x="4100759" y="7197946"/>
            <a:ext cx="12587041" cy="1723549"/>
          </a:xfrm>
          <a:prstGeom prst="rect">
            <a:avLst/>
          </a:prstGeom>
        </p:spPr>
        <p:txBody>
          <a:bodyPr wrap="square" lIns="0" tIns="0" rIns="0" bIns="0" rtlCol="0" anchor="t">
            <a:spAutoFit/>
          </a:bodyPr>
          <a:lstStyle/>
          <a:p>
            <a:pPr algn="l"/>
            <a:r>
              <a:rPr lang="en-US" sz="2800" b="1" i="0" dirty="0">
                <a:solidFill>
                  <a:schemeClr val="bg1"/>
                </a:solidFill>
                <a:effectLst/>
                <a:latin typeface="Söhne"/>
                <a:cs typeface="Times New Roman" panose="02020603050405020304" pitchFamily="18" charset="0"/>
              </a:rPr>
              <a:t>Learning and Evolution</a:t>
            </a:r>
            <a:r>
              <a:rPr lang="en-US" sz="2800" b="0" i="0" dirty="0">
                <a:solidFill>
                  <a:schemeClr val="bg1"/>
                </a:solidFill>
                <a:effectLst/>
                <a:latin typeface="Söhne"/>
                <a:cs typeface="Times New Roman" panose="02020603050405020304" pitchFamily="18" charset="0"/>
              </a:rPr>
              <a:t>: Adaptive strategies foster a culture of continuous learning and evolution among agents. By reflecting on past experiences, analyzing outcomes, and adjusting strategies accordingly, agents can enhance their negotiation skills and adaptability over time.</a:t>
            </a:r>
          </a:p>
        </p:txBody>
      </p:sp>
      <p:sp>
        <p:nvSpPr>
          <p:cNvPr id="16" name="Slide Number Placeholder 15">
            <a:extLst>
              <a:ext uri="{FF2B5EF4-FFF2-40B4-BE49-F238E27FC236}">
                <a16:creationId xmlns:a16="http://schemas.microsoft.com/office/drawing/2014/main" id="{F4C24240-30E2-63A0-07DD-5BE7D98A25B9}"/>
              </a:ext>
            </a:extLst>
          </p:cNvPr>
          <p:cNvSpPr>
            <a:spLocks noGrp="1"/>
          </p:cNvSpPr>
          <p:nvPr>
            <p:ph type="sldNum" sz="quarter" idx="12"/>
          </p:nvPr>
        </p:nvSpPr>
        <p:spPr>
          <a:xfrm>
            <a:off x="8877300" y="9467615"/>
            <a:ext cx="533400" cy="669925"/>
          </a:xfrm>
        </p:spPr>
        <p:txBody>
          <a:bodyPr/>
          <a:lstStyle/>
          <a:p>
            <a:pPr algn="ctr"/>
            <a:fld id="{B6F15528-21DE-4FAA-801E-634DDDAF4B2B}" type="slidenum">
              <a:rPr lang="en-US" sz="2400" b="1" smtClean="0">
                <a:solidFill>
                  <a:schemeClr val="bg1"/>
                </a:solidFill>
              </a:rPr>
              <a:pPr algn="ctr"/>
              <a:t>7</a:t>
            </a:fld>
            <a:endParaRPr lang="en-US" sz="2400" b="1" dirty="0">
              <a:solidFill>
                <a:schemeClr val="bg1"/>
              </a:solidFill>
            </a:endParaRPr>
          </a:p>
        </p:txBody>
      </p:sp>
    </p:spTree>
    <p:extLst>
      <p:ext uri="{BB962C8B-B14F-4D97-AF65-F5344CB8AC3E}">
        <p14:creationId xmlns:p14="http://schemas.microsoft.com/office/powerpoint/2010/main" val="201895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sp>
        <p:nvSpPr>
          <p:cNvPr id="3" name="TextBox 3"/>
          <p:cNvSpPr txBox="1"/>
          <p:nvPr/>
        </p:nvSpPr>
        <p:spPr>
          <a:xfrm>
            <a:off x="0" y="549566"/>
            <a:ext cx="18288000" cy="895053"/>
          </a:xfrm>
          <a:prstGeom prst="rect">
            <a:avLst/>
          </a:prstGeom>
        </p:spPr>
        <p:txBody>
          <a:bodyPr wrap="square" lIns="0" tIns="0" rIns="0" bIns="0" rtlCol="0" anchor="t">
            <a:spAutoFit/>
          </a:bodyPr>
          <a:lstStyle/>
          <a:p>
            <a:pPr marL="0" lvl="0" indent="0" algn="ctr">
              <a:lnSpc>
                <a:spcPts val="7416"/>
              </a:lnSpc>
            </a:pPr>
            <a:r>
              <a:rPr lang="en-US" sz="6000" dirty="0">
                <a:solidFill>
                  <a:srgbClr val="FFFFFF"/>
                </a:solidFill>
                <a:latin typeface="Bitter Bold"/>
              </a:rPr>
              <a:t>Results</a:t>
            </a:r>
          </a:p>
        </p:txBody>
      </p:sp>
      <p:graphicFrame>
        <p:nvGraphicFramePr>
          <p:cNvPr id="8" name="TextBox 4">
            <a:extLst>
              <a:ext uri="{FF2B5EF4-FFF2-40B4-BE49-F238E27FC236}">
                <a16:creationId xmlns:a16="http://schemas.microsoft.com/office/drawing/2014/main" id="{7F81B4AD-86F2-4806-8403-2B780451E5D4}"/>
              </a:ext>
            </a:extLst>
          </p:cNvPr>
          <p:cNvGraphicFramePr/>
          <p:nvPr>
            <p:extLst>
              <p:ext uri="{D42A27DB-BD31-4B8C-83A1-F6EECF244321}">
                <p14:modId xmlns:p14="http://schemas.microsoft.com/office/powerpoint/2010/main" val="331609042"/>
              </p:ext>
            </p:extLst>
          </p:nvPr>
        </p:nvGraphicFramePr>
        <p:xfrm>
          <a:off x="2792997" y="2476500"/>
          <a:ext cx="12702006" cy="680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15">
            <a:extLst>
              <a:ext uri="{FF2B5EF4-FFF2-40B4-BE49-F238E27FC236}">
                <a16:creationId xmlns:a16="http://schemas.microsoft.com/office/drawing/2014/main" id="{26ADAC45-7B8E-727F-6AEA-DE8B5A8A7E2C}"/>
              </a:ext>
            </a:extLst>
          </p:cNvPr>
          <p:cNvSpPr>
            <a:spLocks noGrp="1"/>
          </p:cNvSpPr>
          <p:nvPr>
            <p:ph type="sldNum" sz="quarter" idx="12"/>
          </p:nvPr>
        </p:nvSpPr>
        <p:spPr>
          <a:xfrm>
            <a:off x="8877300" y="9467615"/>
            <a:ext cx="533400" cy="669925"/>
          </a:xfrm>
        </p:spPr>
        <p:txBody>
          <a:bodyPr/>
          <a:lstStyle/>
          <a:p>
            <a:pPr algn="ctr"/>
            <a:fld id="{B6F15528-21DE-4FAA-801E-634DDDAF4B2B}" type="slidenum">
              <a:rPr lang="en-US" sz="2400" b="1" smtClean="0">
                <a:solidFill>
                  <a:schemeClr val="bg1"/>
                </a:solidFill>
              </a:rPr>
              <a:pPr algn="ctr"/>
              <a:t>8</a:t>
            </a:fld>
            <a:endParaRPr lang="en-US" sz="24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3"/>
          <p:cNvSpPr txBox="1"/>
          <p:nvPr/>
        </p:nvSpPr>
        <p:spPr>
          <a:xfrm>
            <a:off x="0" y="549566"/>
            <a:ext cx="18288000" cy="895053"/>
          </a:xfrm>
          <a:prstGeom prst="rect">
            <a:avLst/>
          </a:prstGeom>
        </p:spPr>
        <p:txBody>
          <a:bodyPr wrap="square" lIns="0" tIns="0" rIns="0" bIns="0" rtlCol="0" anchor="t">
            <a:spAutoFit/>
          </a:bodyPr>
          <a:lstStyle/>
          <a:p>
            <a:pPr marL="0" marR="0" lvl="0" indent="0" algn="ctr" defTabSz="914400" rtl="0" eaLnBrk="1" fontAlgn="auto" latinLnBrk="0" hangingPunct="1">
              <a:lnSpc>
                <a:spcPts val="7416"/>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Bitter Bold"/>
                <a:ea typeface="+mn-ea"/>
                <a:cs typeface="+mn-cs"/>
              </a:rPr>
              <a:t>Comparison</a:t>
            </a:r>
          </a:p>
        </p:txBody>
      </p:sp>
      <p:sp>
        <p:nvSpPr>
          <p:cNvPr id="7" name="Slide Number Placeholder 15">
            <a:extLst>
              <a:ext uri="{FF2B5EF4-FFF2-40B4-BE49-F238E27FC236}">
                <a16:creationId xmlns:a16="http://schemas.microsoft.com/office/drawing/2014/main" id="{26ADAC45-7B8E-727F-6AEA-DE8B5A8A7E2C}"/>
              </a:ext>
            </a:extLst>
          </p:cNvPr>
          <p:cNvSpPr>
            <a:spLocks noGrp="1"/>
          </p:cNvSpPr>
          <p:nvPr>
            <p:ph type="sldNum" sz="quarter" idx="12"/>
          </p:nvPr>
        </p:nvSpPr>
        <p:spPr>
          <a:xfrm>
            <a:off x="8877300" y="9467615"/>
            <a:ext cx="533400" cy="6699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400" b="1"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04E04CDB-C29F-FD13-4D7A-032AF65D700C}"/>
              </a:ext>
            </a:extLst>
          </p:cNvPr>
          <p:cNvSpPr txBox="1"/>
          <p:nvPr/>
        </p:nvSpPr>
        <p:spPr>
          <a:xfrm>
            <a:off x="2419350" y="3619500"/>
            <a:ext cx="13449300" cy="230832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In comparison with related articles in the field of negotiation within autonomous agent systems, the paper "Negotiation decision functions for autonomous agents" by </a:t>
            </a:r>
            <a:r>
              <a:rPr kumimoji="0" lang="en-US" sz="2400" b="0" i="0" u="none" strike="noStrike" kern="1200" cap="none" spc="0" normalizeH="0" baseline="0" noProof="0" dirty="0" err="1">
                <a:ln>
                  <a:noFill/>
                </a:ln>
                <a:solidFill>
                  <a:prstClr val="white"/>
                </a:solidFill>
                <a:effectLst/>
                <a:uLnTx/>
                <a:uFillTx/>
                <a:latin typeface="Calibri"/>
                <a:ea typeface="+mn-ea"/>
                <a:cs typeface="+mn-cs"/>
              </a:rPr>
              <a:t>Faratin</a:t>
            </a:r>
            <a:r>
              <a:rPr kumimoji="0" lang="en-US" sz="2400" b="0" i="0" u="none" strike="noStrike" kern="1200" cap="none" spc="0" normalizeH="0" baseline="0" noProof="0" dirty="0">
                <a:ln>
                  <a:noFill/>
                </a:ln>
                <a:solidFill>
                  <a:prstClr val="white"/>
                </a:solidFill>
                <a:effectLst/>
                <a:uLnTx/>
                <a:uFillTx/>
                <a:latin typeface="Calibri"/>
                <a:ea typeface="+mn-ea"/>
                <a:cs typeface="+mn-cs"/>
              </a:rPr>
              <a:t>, Sierra, and Jennings stands out for its focus on developing formal models of negotiation decision functions tailored for autonomous agents. This work differs from research on negotiation and argumentation in multi-agent systems by Lopes and Coelho, which provides a comprehensive overview of the fundamentals, theories, systems, and applications of negotiation and argumentation in multi-agent systems.</a:t>
            </a:r>
          </a:p>
        </p:txBody>
      </p:sp>
    </p:spTree>
    <p:extLst>
      <p:ext uri="{BB962C8B-B14F-4D97-AF65-F5344CB8AC3E}">
        <p14:creationId xmlns:p14="http://schemas.microsoft.com/office/powerpoint/2010/main" val="421782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173</TotalTime>
  <Words>1414</Words>
  <Application>Microsoft Office PowerPoint</Application>
  <PresentationFormat>Custom</PresentationFormat>
  <Paragraphs>83</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Bitter Bold</vt:lpstr>
      <vt:lpstr>DM Sans Bold</vt:lpstr>
      <vt:lpstr>Calibri</vt:lpstr>
      <vt:lpstr>Times New Roman</vt:lpstr>
      <vt:lpstr>Aptos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Digital Age Technology Presentation</dc:title>
  <cp:lastModifiedBy>Arzuman Həsənov</cp:lastModifiedBy>
  <cp:revision>7</cp:revision>
  <dcterms:created xsi:type="dcterms:W3CDTF">2006-08-16T00:00:00Z</dcterms:created>
  <dcterms:modified xsi:type="dcterms:W3CDTF">2024-03-29T12:44:59Z</dcterms:modified>
  <dc:identifier>DAGAC-Ct8NA</dc:identifier>
</cp:coreProperties>
</file>